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15"/>
    <p:sldId id="257" r:id="rId116"/>
    <p:sldId id="258" r:id="rId117"/>
    <p:sldId id="259" r:id="rId118"/>
    <p:sldId id="260" r:id="rId119"/>
    <p:sldId id="261" r:id="rId120"/>
    <p:sldId id="262" r:id="rId121"/>
    <p:sldId id="263" r:id="rId122"/>
    <p:sldId id="264" r:id="rId123"/>
    <p:sldId id="265" r:id="rId124"/>
    <p:sldId id="266" r:id="rId125"/>
    <p:sldId id="267" r:id="rId126"/>
    <p:sldId id="268" r:id="rId127"/>
    <p:sldId id="269" r:id="rId128"/>
    <p:sldId id="270" r:id="rId129"/>
    <p:sldId id="271" r:id="rId130"/>
    <p:sldId id="272" r:id="rId131"/>
    <p:sldId id="273" r:id="rId132"/>
    <p:sldId id="274" r:id="rId133"/>
    <p:sldId id="275" r:id="rId134"/>
    <p:sldId id="276" r:id="rId135"/>
    <p:sldId id="277" r:id="rId136"/>
    <p:sldId id="278" r:id="rId137"/>
    <p:sldId id="279" r:id="rId138"/>
    <p:sldId id="280" r:id="rId139"/>
    <p:sldId id="281" r:id="rId140"/>
    <p:sldId id="282" r:id="rId141"/>
    <p:sldId id="283" r:id="rId142"/>
    <p:sldId id="284" r:id="rId143"/>
    <p:sldId id="285" r:id="rId144"/>
    <p:sldId id="286" r:id="rId145"/>
    <p:sldId id="287" r:id="rId146"/>
    <p:sldId id="288" r:id="rId147"/>
    <p:sldId id="289" r:id="rId148"/>
    <p:sldId id="290" r:id="rId149"/>
    <p:sldId id="291" r:id="rId150"/>
    <p:sldId id="292" r:id="rId151"/>
    <p:sldId id="293" r:id="rId152"/>
    <p:sldId id="294" r:id="rId153"/>
    <p:sldId id="295" r:id="rId154"/>
    <p:sldId id="296" r:id="rId155"/>
    <p:sldId id="297" r:id="rId156"/>
    <p:sldId id="298" r:id="rId157"/>
    <p:sldId id="299" r:id="rId158"/>
    <p:sldId id="300" r:id="rId159"/>
    <p:sldId id="301" r:id="rId160"/>
    <p:sldId id="302" r:id="rId161"/>
    <p:sldId id="303" r:id="rId162"/>
    <p:sldId id="304" r:id="rId163"/>
    <p:sldId id="305" r:id="rId164"/>
    <p:sldId id="306" r:id="rId165"/>
    <p:sldId id="307" r:id="rId166"/>
    <p:sldId id="308" r:id="rId167"/>
    <p:sldId id="309" r:id="rId168"/>
    <p:sldId id="310" r:id="rId169"/>
    <p:sldId id="311" r:id="rId170"/>
    <p:sldId id="312" r:id="rId171"/>
    <p:sldId id="313" r:id="rId172"/>
    <p:sldId id="314" r:id="rId173"/>
    <p:sldId id="315" r:id="rId174"/>
    <p:sldId id="316" r:id="rId175"/>
    <p:sldId id="317" r:id="rId176"/>
    <p:sldId id="318" r:id="rId177"/>
    <p:sldId id="319" r:id="rId178"/>
    <p:sldId id="320" r:id="rId179"/>
    <p:sldId id="321" r:id="rId180"/>
    <p:sldId id="322" r:id="rId181"/>
    <p:sldId id="323" r:id="rId182"/>
    <p:sldId id="324" r:id="rId183"/>
    <p:sldId id="325" r:id="rId184"/>
    <p:sldId id="326" r:id="rId185"/>
    <p:sldId id="327" r:id="rId186"/>
    <p:sldId id="328" r:id="rId187"/>
    <p:sldId id="329" r:id="rId188"/>
    <p:sldId id="330" r:id="rId189"/>
    <p:sldId id="331" r:id="rId190"/>
    <p:sldId id="332" r:id="rId191"/>
    <p:sldId id="333" r:id="rId19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ejaVu Serif" charset="1" panose="02060603050605020204"/>
      <p:regular r:id="rId14"/>
    </p:embeddedFont>
    <p:embeddedFont>
      <p:font typeface="DejaVu Serif Bold" charset="1" panose="02060803050605020204"/>
      <p:regular r:id="rId15"/>
    </p:embeddedFont>
    <p:embeddedFont>
      <p:font typeface="DejaVu Serif Italics" charset="1" panose="020606030503050B0204"/>
      <p:regular r:id="rId16"/>
    </p:embeddedFont>
    <p:embeddedFont>
      <p:font typeface="DejaVu Serif Bold Italics" charset="1" panose="020608030503050B0204"/>
      <p:regular r:id="rId17"/>
    </p:embeddedFont>
    <p:embeddedFont>
      <p:font typeface="Noto Sans" charset="1" panose="020B0502040504020204"/>
      <p:regular r:id="rId18"/>
    </p:embeddedFont>
    <p:embeddedFont>
      <p:font typeface="Noto Sans Bold" charset="1" panose="020B0802040504020204"/>
      <p:regular r:id="rId19"/>
    </p:embeddedFont>
    <p:embeddedFont>
      <p:font typeface="Noto Sans Italics" charset="1" panose="020B0502040504090204"/>
      <p:regular r:id="rId20"/>
    </p:embeddedFont>
    <p:embeddedFont>
      <p:font typeface="Noto Sans Bold Italics" charset="1" panose="020B0802040504090204"/>
      <p:regular r:id="rId21"/>
    </p:embeddedFont>
    <p:embeddedFont>
      <p:font typeface="HK Grotesk Bold" charset="1" panose="00000800000000000000"/>
      <p:regular r:id="rId22"/>
    </p:embeddedFont>
    <p:embeddedFont>
      <p:font typeface="HK Grotesk Bold Italics" charset="1" panose="00000800000000000000"/>
      <p:regular r:id="rId23"/>
    </p:embeddedFont>
    <p:embeddedFont>
      <p:font typeface="Cardo" charset="1" panose="02020600000000000000"/>
      <p:regular r:id="rId24"/>
    </p:embeddedFont>
    <p:embeddedFont>
      <p:font typeface="Cardo Bold" charset="1" panose="02020804080000020003"/>
      <p:regular r:id="rId25"/>
    </p:embeddedFont>
    <p:embeddedFont>
      <p:font typeface="Cardo Italics" charset="1" panose="02020600000000000000"/>
      <p:regular r:id="rId26"/>
    </p:embeddedFont>
    <p:embeddedFont>
      <p:font typeface="HK Grotesk Medium" charset="1" panose="00000600000000000000"/>
      <p:regular r:id="rId27"/>
    </p:embeddedFont>
    <p:embeddedFont>
      <p:font typeface="HK Grotesk Medium Bold" charset="1" panose="00000700000000000000"/>
      <p:regular r:id="rId28"/>
    </p:embeddedFont>
    <p:embeddedFont>
      <p:font typeface="HK Grotesk Medium Italics" charset="1" panose="00000600000000000000"/>
      <p:regular r:id="rId29"/>
    </p:embeddedFont>
    <p:embeddedFont>
      <p:font typeface="HK Grotesk Medium Bold Italics" charset="1" panose="00000700000000000000"/>
      <p:regular r:id="rId30"/>
    </p:embeddedFont>
    <p:embeddedFont>
      <p:font typeface="DM Sans" charset="1" panose="00000000000000000000"/>
      <p:regular r:id="rId31"/>
    </p:embeddedFont>
    <p:embeddedFont>
      <p:font typeface="DM Sans Bold" charset="1" panose="00000000000000000000"/>
      <p:regular r:id="rId32"/>
    </p:embeddedFont>
    <p:embeddedFont>
      <p:font typeface="DM Sans Italics" charset="1" panose="00000000000000000000"/>
      <p:regular r:id="rId33"/>
    </p:embeddedFont>
    <p:embeddedFont>
      <p:font typeface="DM Sans Bold Italics" charset="1" panose="00000000000000000000"/>
      <p:regular r:id="rId34"/>
    </p:embeddedFont>
    <p:embeddedFont>
      <p:font typeface="Public Sans" charset="1" panose="00000000000000000000"/>
      <p:regular r:id="rId35"/>
    </p:embeddedFont>
    <p:embeddedFont>
      <p:font typeface="Public Sans Bold" charset="1" panose="00000000000000000000"/>
      <p:regular r:id="rId36"/>
    </p:embeddedFont>
    <p:embeddedFont>
      <p:font typeface="Public Sans Italics" charset="1" panose="00000000000000000000"/>
      <p:regular r:id="rId37"/>
    </p:embeddedFont>
    <p:embeddedFont>
      <p:font typeface="Public Sans Bold Italics" charset="1" panose="00000000000000000000"/>
      <p:regular r:id="rId38"/>
    </p:embeddedFont>
    <p:embeddedFont>
      <p:font typeface="Amsterdam Two" charset="1" panose="02000500000000000000"/>
      <p:regular r:id="rId39"/>
    </p:embeddedFont>
    <p:embeddedFont>
      <p:font typeface="Amsterdam Two Italics" charset="1" panose="02000500000000000000"/>
      <p:regular r:id="rId40"/>
    </p:embeddedFont>
    <p:embeddedFont>
      <p:font typeface="Josefin Sans Regular" charset="1" panose="00000500000000000000"/>
      <p:regular r:id="rId41"/>
    </p:embeddedFont>
    <p:embeddedFont>
      <p:font typeface="Josefin Sans Regular Bold" charset="1" panose="00000700000000000000"/>
      <p:regular r:id="rId42"/>
    </p:embeddedFont>
    <p:embeddedFont>
      <p:font typeface="Josefin Sans Regular Italics" charset="1" panose="00000500000000000000"/>
      <p:regular r:id="rId43"/>
    </p:embeddedFont>
    <p:embeddedFont>
      <p:font typeface="Josefin Sans Regular Bold Italics" charset="1" panose="00000700000000000000"/>
      <p:regular r:id="rId44"/>
    </p:embeddedFont>
    <p:embeddedFont>
      <p:font typeface="Agrandir Wide Medium" charset="1" panose="00000605000000000000"/>
      <p:regular r:id="rId45"/>
    </p:embeddedFont>
    <p:embeddedFont>
      <p:font typeface="Agrandir Wide Medium Bold" charset="1" panose="00000905000000000000"/>
      <p:regular r:id="rId46"/>
    </p:embeddedFont>
    <p:embeddedFont>
      <p:font typeface="Agrandir Wide Medium Italics" charset="1" panose="00000605000000000000"/>
      <p:regular r:id="rId47"/>
    </p:embeddedFont>
    <p:embeddedFont>
      <p:font typeface="Agrandir Wide Medium Bold Italics" charset="1" panose="00000905000000000000"/>
      <p:regular r:id="rId48"/>
    </p:embeddedFont>
    <p:embeddedFont>
      <p:font typeface="Alex Brush" charset="1" panose="00000000000000000000"/>
      <p:regular r:id="rId49"/>
    </p:embeddedFont>
    <p:embeddedFont>
      <p:font typeface="Apricots" charset="1" panose="00000000000000000000"/>
      <p:regular r:id="rId50"/>
    </p:embeddedFont>
    <p:embeddedFont>
      <p:font typeface="Canva Sans 1" charset="1" panose="020B0503030501040103"/>
      <p:regular r:id="rId51"/>
    </p:embeddedFont>
    <p:embeddedFont>
      <p:font typeface="Canva Sans 1 Bold" charset="1" panose="020B0803030501040103"/>
      <p:regular r:id="rId52"/>
    </p:embeddedFont>
    <p:embeddedFont>
      <p:font typeface="Canva Sans 1 Italics" charset="1" panose="020B0503030501040103"/>
      <p:regular r:id="rId53"/>
    </p:embeddedFont>
    <p:embeddedFont>
      <p:font typeface="Canva Sans 1 Bold Italics" charset="1" panose="020B0803030501040103"/>
      <p:regular r:id="rId54"/>
    </p:embeddedFont>
    <p:embeddedFont>
      <p:font typeface="Canva Sans Medium" charset="1" panose="020B0603030501040103"/>
      <p:regular r:id="rId55"/>
    </p:embeddedFont>
    <p:embeddedFont>
      <p:font typeface="Canva Sans Medium Italics" charset="1" panose="020B0603030501040103"/>
      <p:regular r:id="rId56"/>
    </p:embeddedFont>
    <p:embeddedFont>
      <p:font typeface="Canva Sans 2" charset="1" panose="020B0503030501040103"/>
      <p:regular r:id="rId57"/>
    </p:embeddedFont>
    <p:embeddedFont>
      <p:font typeface="Canva Sans 2 Bold" charset="1" panose="020B0803030501040103"/>
      <p:regular r:id="rId58"/>
    </p:embeddedFont>
    <p:embeddedFont>
      <p:font typeface="Canva Sans 2 Italics" charset="1" panose="020B0503030501040103"/>
      <p:regular r:id="rId59"/>
    </p:embeddedFont>
    <p:embeddedFont>
      <p:font typeface="Canva Sans 2 Bold Italics" charset="1" panose="020B0803030501040103"/>
      <p:regular r:id="rId60"/>
    </p:embeddedFont>
    <p:embeddedFont>
      <p:font typeface="Canva Sans 2 Medium" charset="1" panose="020B0603030501040103"/>
      <p:regular r:id="rId61"/>
    </p:embeddedFont>
    <p:embeddedFont>
      <p:font typeface="Canva Sans 2 Medium Italics" charset="1" panose="020B0603030501040103"/>
      <p:regular r:id="rId62"/>
    </p:embeddedFont>
    <p:embeddedFont>
      <p:font typeface="Fira Sans" charset="1" panose="020B0503050000020004"/>
      <p:regular r:id="rId63"/>
    </p:embeddedFont>
    <p:embeddedFont>
      <p:font typeface="Fira Sans Bold" charset="1" panose="020B0803050000020004"/>
      <p:regular r:id="rId64"/>
    </p:embeddedFont>
    <p:embeddedFont>
      <p:font typeface="Fira Sans Italics" charset="1" panose="020B0503050000020004"/>
      <p:regular r:id="rId65"/>
    </p:embeddedFont>
    <p:embeddedFont>
      <p:font typeface="Fira Sans Bold Italics" charset="1" panose="020B0803050000020004"/>
      <p:regular r:id="rId66"/>
    </p:embeddedFont>
    <p:embeddedFont>
      <p:font typeface="Fira Sans Thin" charset="1" panose="020B0303050000020004"/>
      <p:regular r:id="rId67"/>
    </p:embeddedFont>
    <p:embeddedFont>
      <p:font typeface="Fira Sans Thin Italics" charset="1" panose="020B0303050000020004"/>
      <p:regular r:id="rId68"/>
    </p:embeddedFont>
    <p:embeddedFont>
      <p:font typeface="Fira Sans Extra-Light" charset="1" panose="020B0403050000020004"/>
      <p:regular r:id="rId69"/>
    </p:embeddedFont>
    <p:embeddedFont>
      <p:font typeface="Fira Sans Extra-Light Italics" charset="1" panose="020B0403050000020004"/>
      <p:regular r:id="rId70"/>
    </p:embeddedFont>
    <p:embeddedFont>
      <p:font typeface="Fira Sans Light" charset="1" panose="020B0403050000020004"/>
      <p:regular r:id="rId71"/>
    </p:embeddedFont>
    <p:embeddedFont>
      <p:font typeface="Fira Sans Light Italics" charset="1" panose="020B0403050000020004"/>
      <p:regular r:id="rId72"/>
    </p:embeddedFont>
    <p:embeddedFont>
      <p:font typeface="Fira Sans Medium" charset="1" panose="020B0603050000020004"/>
      <p:regular r:id="rId73"/>
    </p:embeddedFont>
    <p:embeddedFont>
      <p:font typeface="Fira Sans Medium Italics" charset="1" panose="020B0603050000020004"/>
      <p:regular r:id="rId74"/>
    </p:embeddedFont>
    <p:embeddedFont>
      <p:font typeface="Fira Sans Semi-Bold" charset="1" panose="020B0603050000020004"/>
      <p:regular r:id="rId75"/>
    </p:embeddedFont>
    <p:embeddedFont>
      <p:font typeface="Fira Sans Semi-Bold Italics" charset="1" panose="020B0703050000020004"/>
      <p:regular r:id="rId76"/>
    </p:embeddedFont>
    <p:embeddedFont>
      <p:font typeface="Fira Sans Ultra-Bold" charset="1" panose="020B0903050000020004"/>
      <p:regular r:id="rId77"/>
    </p:embeddedFont>
    <p:embeddedFont>
      <p:font typeface="Fira Sans Ultra-Bold Italics" charset="1" panose="020B0903050000020004"/>
      <p:regular r:id="rId78"/>
    </p:embeddedFont>
    <p:embeddedFont>
      <p:font typeface="Fira Sans Heavy" charset="1" panose="020B0A03050000020004"/>
      <p:regular r:id="rId79"/>
    </p:embeddedFont>
    <p:embeddedFont>
      <p:font typeface="Fira Sans Heavy Italics" charset="1" panose="020B0A03050000020004"/>
      <p:regular r:id="rId80"/>
    </p:embeddedFont>
    <p:embeddedFont>
      <p:font typeface="The Seasons" charset="1" panose="00000000000000000000"/>
      <p:regular r:id="rId81"/>
    </p:embeddedFont>
    <p:embeddedFont>
      <p:font typeface="The Seasons Bold" charset="1" panose="00000000000000000000"/>
      <p:regular r:id="rId82"/>
    </p:embeddedFont>
    <p:embeddedFont>
      <p:font typeface="The Seasons Italics" charset="1" panose="00000000000000000000"/>
      <p:regular r:id="rId83"/>
    </p:embeddedFont>
    <p:embeddedFont>
      <p:font typeface="The Seasons Bold Italics" charset="1" panose="00000000000000000000"/>
      <p:regular r:id="rId84"/>
    </p:embeddedFont>
    <p:embeddedFont>
      <p:font typeface="The Seasons Light" charset="1" panose="00000000000000000000"/>
      <p:regular r:id="rId85"/>
    </p:embeddedFont>
    <p:embeddedFont>
      <p:font typeface="The Seasons Light Italics" charset="1" panose="00000000000000000000"/>
      <p:regular r:id="rId86"/>
    </p:embeddedFont>
    <p:embeddedFont>
      <p:font typeface="Open Sauce" charset="1" panose="00000500000000000000"/>
      <p:regular r:id="rId87"/>
    </p:embeddedFont>
    <p:embeddedFont>
      <p:font typeface="Open Sauce Bold" charset="1" panose="00000800000000000000"/>
      <p:regular r:id="rId88"/>
    </p:embeddedFont>
    <p:embeddedFont>
      <p:font typeface="Open Sauce Italics" charset="1" panose="00000500000000000000"/>
      <p:regular r:id="rId89"/>
    </p:embeddedFont>
    <p:embeddedFont>
      <p:font typeface="Open Sauce Bold Italics" charset="1" panose="00000800000000000000"/>
      <p:regular r:id="rId90"/>
    </p:embeddedFont>
    <p:embeddedFont>
      <p:font typeface="Open Sauce Light" charset="1" panose="00000400000000000000"/>
      <p:regular r:id="rId91"/>
    </p:embeddedFont>
    <p:embeddedFont>
      <p:font typeface="Open Sauce Light Italics" charset="1" panose="00000400000000000000"/>
      <p:regular r:id="rId92"/>
    </p:embeddedFont>
    <p:embeddedFont>
      <p:font typeface="Open Sauce Medium" charset="1" panose="00000600000000000000"/>
      <p:regular r:id="rId93"/>
    </p:embeddedFont>
    <p:embeddedFont>
      <p:font typeface="Open Sauce Medium Italics" charset="1" panose="00000600000000000000"/>
      <p:regular r:id="rId94"/>
    </p:embeddedFont>
    <p:embeddedFont>
      <p:font typeface="Open Sauce Semi-Bold" charset="1" panose="00000700000000000000"/>
      <p:regular r:id="rId95"/>
    </p:embeddedFont>
    <p:embeddedFont>
      <p:font typeface="Open Sauce Semi-Bold Italics" charset="1" panose="00000700000000000000"/>
      <p:regular r:id="rId96"/>
    </p:embeddedFont>
    <p:embeddedFont>
      <p:font typeface="Open Sauce Heavy" charset="1" panose="00000A00000000000000"/>
      <p:regular r:id="rId97"/>
    </p:embeddedFont>
    <p:embeddedFont>
      <p:font typeface="Open Sauce Heavy Italics" charset="1" panose="00000A00000000000000"/>
      <p:regular r:id="rId98"/>
    </p:embeddedFont>
    <p:embeddedFont>
      <p:font typeface="Open Sans" charset="1" panose="020B0606030504020204"/>
      <p:regular r:id="rId99"/>
    </p:embeddedFont>
    <p:embeddedFont>
      <p:font typeface="Open Sans Bold" charset="1" panose="020B0806030504020204"/>
      <p:regular r:id="rId100"/>
    </p:embeddedFont>
    <p:embeddedFont>
      <p:font typeface="Open Sans Italics" charset="1" panose="020B0606030504020204"/>
      <p:regular r:id="rId101"/>
    </p:embeddedFont>
    <p:embeddedFont>
      <p:font typeface="Open Sans Bold Italics" charset="1" panose="020B0806030504020204"/>
      <p:regular r:id="rId102"/>
    </p:embeddedFont>
    <p:embeddedFont>
      <p:font typeface="Open Sans Light" charset="1" panose="020B0306030504020204"/>
      <p:regular r:id="rId103"/>
    </p:embeddedFont>
    <p:embeddedFont>
      <p:font typeface="Open Sans Light Italics" charset="1" panose="020B0306030504020204"/>
      <p:regular r:id="rId104"/>
    </p:embeddedFont>
    <p:embeddedFont>
      <p:font typeface="Open Sans Ultra-Bold" charset="1" panose="00000000000000000000"/>
      <p:regular r:id="rId105"/>
    </p:embeddedFont>
    <p:embeddedFont>
      <p:font typeface="Open Sans Ultra-Bold Italics" charset="1" panose="00000000000000000000"/>
      <p:regular r:id="rId106"/>
    </p:embeddedFont>
    <p:embeddedFont>
      <p:font typeface="Inter" charset="1" panose="020B0502030000000004"/>
      <p:regular r:id="rId107"/>
    </p:embeddedFont>
    <p:embeddedFont>
      <p:font typeface="Inter Bold" charset="1" panose="020B0802030000000004"/>
      <p:regular r:id="rId108"/>
    </p:embeddedFont>
    <p:embeddedFont>
      <p:font typeface="Inter Italics" charset="1" panose="020B0502030000000004"/>
      <p:regular r:id="rId109"/>
    </p:embeddedFont>
    <p:embeddedFont>
      <p:font typeface="Inter Bold Italics" charset="1" panose="020B0802030000000004"/>
      <p:regular r:id="rId110"/>
    </p:embeddedFont>
    <p:embeddedFont>
      <p:font typeface="Inter Thin" charset="1" panose="020B0A02050000000004"/>
      <p:regular r:id="rId111"/>
    </p:embeddedFont>
    <p:embeddedFont>
      <p:font typeface="Inter Thin Italics" charset="1" panose="020B0A02050000000004"/>
      <p:regular r:id="rId112"/>
    </p:embeddedFont>
    <p:embeddedFont>
      <p:font typeface="Now" charset="1" panose="00000500000000000000"/>
      <p:regular r:id="rId113"/>
    </p:embeddedFont>
    <p:embeddedFont>
      <p:font typeface="Now Bold" charset="1" panose="00000600000000000000"/>
      <p:regular r:id="rId1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04" Target="fonts/font104.fntdata" Type="http://schemas.openxmlformats.org/officeDocument/2006/relationships/font"/><Relationship Id="rId105" Target="fonts/font105.fntdata" Type="http://schemas.openxmlformats.org/officeDocument/2006/relationships/font"/><Relationship Id="rId106" Target="fonts/font106.fntdata" Type="http://schemas.openxmlformats.org/officeDocument/2006/relationships/font"/><Relationship Id="rId107" Target="fonts/font107.fntdata" Type="http://schemas.openxmlformats.org/officeDocument/2006/relationships/font"/><Relationship Id="rId108" Target="fonts/font108.fntdata" Type="http://schemas.openxmlformats.org/officeDocument/2006/relationships/font"/><Relationship Id="rId109" Target="fonts/font109.fntdata" Type="http://schemas.openxmlformats.org/officeDocument/2006/relationships/font"/><Relationship Id="rId11" Target="fonts/font11.fntdata" Type="http://schemas.openxmlformats.org/officeDocument/2006/relationships/font"/><Relationship Id="rId110" Target="fonts/font110.fntdata" Type="http://schemas.openxmlformats.org/officeDocument/2006/relationships/font"/><Relationship Id="rId111" Target="fonts/font111.fntdata" Type="http://schemas.openxmlformats.org/officeDocument/2006/relationships/font"/><Relationship Id="rId112" Target="fonts/font112.fntdata" Type="http://schemas.openxmlformats.org/officeDocument/2006/relationships/font"/><Relationship Id="rId113" Target="fonts/font113.fntdata" Type="http://schemas.openxmlformats.org/officeDocument/2006/relationships/font"/><Relationship Id="rId114" Target="fonts/font114.fntdata" Type="http://schemas.openxmlformats.org/officeDocument/2006/relationships/font"/><Relationship Id="rId115" Target="slides/slide1.xml" Type="http://schemas.openxmlformats.org/officeDocument/2006/relationships/slide"/><Relationship Id="rId116" Target="slides/slide2.xml" Type="http://schemas.openxmlformats.org/officeDocument/2006/relationships/slide"/><Relationship Id="rId117" Target="slides/slide3.xml" Type="http://schemas.openxmlformats.org/officeDocument/2006/relationships/slide"/><Relationship Id="rId118" Target="slides/slide4.xml" Type="http://schemas.openxmlformats.org/officeDocument/2006/relationships/slide"/><Relationship Id="rId119" Target="slides/slide5.xml" Type="http://schemas.openxmlformats.org/officeDocument/2006/relationships/slide"/><Relationship Id="rId12" Target="fonts/font12.fntdata" Type="http://schemas.openxmlformats.org/officeDocument/2006/relationships/font"/><Relationship Id="rId120" Target="slides/slide6.xml" Type="http://schemas.openxmlformats.org/officeDocument/2006/relationships/slide"/><Relationship Id="rId121" Target="slides/slide7.xml" Type="http://schemas.openxmlformats.org/officeDocument/2006/relationships/slide"/><Relationship Id="rId122" Target="slides/slide8.xml" Type="http://schemas.openxmlformats.org/officeDocument/2006/relationships/slide"/><Relationship Id="rId123" Target="slides/slide9.xml" Type="http://schemas.openxmlformats.org/officeDocument/2006/relationships/slide"/><Relationship Id="rId124" Target="slides/slide10.xml" Type="http://schemas.openxmlformats.org/officeDocument/2006/relationships/slide"/><Relationship Id="rId125" Target="slides/slide11.xml" Type="http://schemas.openxmlformats.org/officeDocument/2006/relationships/slide"/><Relationship Id="rId126" Target="slides/slide12.xml" Type="http://schemas.openxmlformats.org/officeDocument/2006/relationships/slide"/><Relationship Id="rId127" Target="slides/slide13.xml" Type="http://schemas.openxmlformats.org/officeDocument/2006/relationships/slide"/><Relationship Id="rId128" Target="slides/slide14.xml" Type="http://schemas.openxmlformats.org/officeDocument/2006/relationships/slide"/><Relationship Id="rId129" Target="slides/slide15.xml" Type="http://schemas.openxmlformats.org/officeDocument/2006/relationships/slide"/><Relationship Id="rId13" Target="fonts/font13.fntdata" Type="http://schemas.openxmlformats.org/officeDocument/2006/relationships/font"/><Relationship Id="rId130" Target="slides/slide16.xml" Type="http://schemas.openxmlformats.org/officeDocument/2006/relationships/slide"/><Relationship Id="rId131" Target="slides/slide17.xml" Type="http://schemas.openxmlformats.org/officeDocument/2006/relationships/slide"/><Relationship Id="rId132" Target="slides/slide18.xml" Type="http://schemas.openxmlformats.org/officeDocument/2006/relationships/slide"/><Relationship Id="rId133" Target="slides/slide19.xml" Type="http://schemas.openxmlformats.org/officeDocument/2006/relationships/slide"/><Relationship Id="rId134" Target="slides/slide20.xml" Type="http://schemas.openxmlformats.org/officeDocument/2006/relationships/slide"/><Relationship Id="rId135" Target="slides/slide21.xml" Type="http://schemas.openxmlformats.org/officeDocument/2006/relationships/slide"/><Relationship Id="rId136" Target="slides/slide22.xml" Type="http://schemas.openxmlformats.org/officeDocument/2006/relationships/slide"/><Relationship Id="rId137" Target="slides/slide23.xml" Type="http://schemas.openxmlformats.org/officeDocument/2006/relationships/slide"/><Relationship Id="rId138" Target="slides/slide24.xml" Type="http://schemas.openxmlformats.org/officeDocument/2006/relationships/slide"/><Relationship Id="rId139" Target="slides/slide25.xml" Type="http://schemas.openxmlformats.org/officeDocument/2006/relationships/slide"/><Relationship Id="rId14" Target="fonts/font14.fntdata" Type="http://schemas.openxmlformats.org/officeDocument/2006/relationships/font"/><Relationship Id="rId140" Target="slides/slide26.xml" Type="http://schemas.openxmlformats.org/officeDocument/2006/relationships/slide"/><Relationship Id="rId141" Target="slides/slide27.xml" Type="http://schemas.openxmlformats.org/officeDocument/2006/relationships/slide"/><Relationship Id="rId142" Target="slides/slide28.xml" Type="http://schemas.openxmlformats.org/officeDocument/2006/relationships/slide"/><Relationship Id="rId143" Target="slides/slide29.xml" Type="http://schemas.openxmlformats.org/officeDocument/2006/relationships/slide"/><Relationship Id="rId144" Target="slides/slide30.xml" Type="http://schemas.openxmlformats.org/officeDocument/2006/relationships/slide"/><Relationship Id="rId145" Target="slides/slide31.xml" Type="http://schemas.openxmlformats.org/officeDocument/2006/relationships/slide"/><Relationship Id="rId146" Target="slides/slide32.xml" Type="http://schemas.openxmlformats.org/officeDocument/2006/relationships/slide"/><Relationship Id="rId147" Target="slides/slide33.xml" Type="http://schemas.openxmlformats.org/officeDocument/2006/relationships/slide"/><Relationship Id="rId148" Target="slides/slide34.xml" Type="http://schemas.openxmlformats.org/officeDocument/2006/relationships/slide"/><Relationship Id="rId149" Target="slides/slide35.xml" Type="http://schemas.openxmlformats.org/officeDocument/2006/relationships/slide"/><Relationship Id="rId15" Target="fonts/font15.fntdata" Type="http://schemas.openxmlformats.org/officeDocument/2006/relationships/font"/><Relationship Id="rId150" Target="slides/slide36.xml" Type="http://schemas.openxmlformats.org/officeDocument/2006/relationships/slide"/><Relationship Id="rId151" Target="slides/slide37.xml" Type="http://schemas.openxmlformats.org/officeDocument/2006/relationships/slide"/><Relationship Id="rId152" Target="slides/slide38.xml" Type="http://schemas.openxmlformats.org/officeDocument/2006/relationships/slide"/><Relationship Id="rId153" Target="slides/slide39.xml" Type="http://schemas.openxmlformats.org/officeDocument/2006/relationships/slide"/><Relationship Id="rId154" Target="slides/slide40.xml" Type="http://schemas.openxmlformats.org/officeDocument/2006/relationships/slide"/><Relationship Id="rId155" Target="slides/slide41.xml" Type="http://schemas.openxmlformats.org/officeDocument/2006/relationships/slide"/><Relationship Id="rId156" Target="slides/slide42.xml" Type="http://schemas.openxmlformats.org/officeDocument/2006/relationships/slide"/><Relationship Id="rId157" Target="slides/slide43.xml" Type="http://schemas.openxmlformats.org/officeDocument/2006/relationships/slide"/><Relationship Id="rId158" Target="slides/slide44.xml" Type="http://schemas.openxmlformats.org/officeDocument/2006/relationships/slide"/><Relationship Id="rId159" Target="slides/slide45.xml" Type="http://schemas.openxmlformats.org/officeDocument/2006/relationships/slide"/><Relationship Id="rId16" Target="fonts/font16.fntdata" Type="http://schemas.openxmlformats.org/officeDocument/2006/relationships/font"/><Relationship Id="rId160" Target="slides/slide46.xml" Type="http://schemas.openxmlformats.org/officeDocument/2006/relationships/slide"/><Relationship Id="rId161" Target="slides/slide47.xml" Type="http://schemas.openxmlformats.org/officeDocument/2006/relationships/slide"/><Relationship Id="rId162" Target="slides/slide48.xml" Type="http://schemas.openxmlformats.org/officeDocument/2006/relationships/slide"/><Relationship Id="rId163" Target="slides/slide49.xml" Type="http://schemas.openxmlformats.org/officeDocument/2006/relationships/slide"/><Relationship Id="rId164" Target="slides/slide50.xml" Type="http://schemas.openxmlformats.org/officeDocument/2006/relationships/slide"/><Relationship Id="rId165" Target="slides/slide51.xml" Type="http://schemas.openxmlformats.org/officeDocument/2006/relationships/slide"/><Relationship Id="rId166" Target="slides/slide52.xml" Type="http://schemas.openxmlformats.org/officeDocument/2006/relationships/slide"/><Relationship Id="rId167" Target="slides/slide53.xml" Type="http://schemas.openxmlformats.org/officeDocument/2006/relationships/slide"/><Relationship Id="rId168" Target="slides/slide54.xml" Type="http://schemas.openxmlformats.org/officeDocument/2006/relationships/slide"/><Relationship Id="rId169" Target="slides/slide55.xml" Type="http://schemas.openxmlformats.org/officeDocument/2006/relationships/slide"/><Relationship Id="rId17" Target="fonts/font17.fntdata" Type="http://schemas.openxmlformats.org/officeDocument/2006/relationships/font"/><Relationship Id="rId170" Target="slides/slide56.xml" Type="http://schemas.openxmlformats.org/officeDocument/2006/relationships/slide"/><Relationship Id="rId171" Target="slides/slide57.xml" Type="http://schemas.openxmlformats.org/officeDocument/2006/relationships/slide"/><Relationship Id="rId172" Target="slides/slide58.xml" Type="http://schemas.openxmlformats.org/officeDocument/2006/relationships/slide"/><Relationship Id="rId173" Target="slides/slide59.xml" Type="http://schemas.openxmlformats.org/officeDocument/2006/relationships/slide"/><Relationship Id="rId174" Target="slides/slide60.xml" Type="http://schemas.openxmlformats.org/officeDocument/2006/relationships/slide"/><Relationship Id="rId175" Target="slides/slide61.xml" Type="http://schemas.openxmlformats.org/officeDocument/2006/relationships/slide"/><Relationship Id="rId176" Target="slides/slide62.xml" Type="http://schemas.openxmlformats.org/officeDocument/2006/relationships/slide"/><Relationship Id="rId177" Target="slides/slide63.xml" Type="http://schemas.openxmlformats.org/officeDocument/2006/relationships/slide"/><Relationship Id="rId178" Target="slides/slide64.xml" Type="http://schemas.openxmlformats.org/officeDocument/2006/relationships/slide"/><Relationship Id="rId179" Target="slides/slide65.xml" Type="http://schemas.openxmlformats.org/officeDocument/2006/relationships/slide"/><Relationship Id="rId18" Target="fonts/font18.fntdata" Type="http://schemas.openxmlformats.org/officeDocument/2006/relationships/font"/><Relationship Id="rId180" Target="slides/slide66.xml" Type="http://schemas.openxmlformats.org/officeDocument/2006/relationships/slide"/><Relationship Id="rId181" Target="slides/slide67.xml" Type="http://schemas.openxmlformats.org/officeDocument/2006/relationships/slide"/><Relationship Id="rId182" Target="slides/slide68.xml" Type="http://schemas.openxmlformats.org/officeDocument/2006/relationships/slide"/><Relationship Id="rId183" Target="slides/slide69.xml" Type="http://schemas.openxmlformats.org/officeDocument/2006/relationships/slide"/><Relationship Id="rId184" Target="slides/slide70.xml" Type="http://schemas.openxmlformats.org/officeDocument/2006/relationships/slide"/><Relationship Id="rId185" Target="slides/slide71.xml" Type="http://schemas.openxmlformats.org/officeDocument/2006/relationships/slide"/><Relationship Id="rId186" Target="slides/slide72.xml" Type="http://schemas.openxmlformats.org/officeDocument/2006/relationships/slide"/><Relationship Id="rId187" Target="slides/slide73.xml" Type="http://schemas.openxmlformats.org/officeDocument/2006/relationships/slide"/><Relationship Id="rId188" Target="slides/slide74.xml" Type="http://schemas.openxmlformats.org/officeDocument/2006/relationships/slide"/><Relationship Id="rId189" Target="slides/slide75.xml" Type="http://schemas.openxmlformats.org/officeDocument/2006/relationships/slide"/><Relationship Id="rId19" Target="fonts/font19.fntdata" Type="http://schemas.openxmlformats.org/officeDocument/2006/relationships/font"/><Relationship Id="rId190" Target="slides/slide76.xml" Type="http://schemas.openxmlformats.org/officeDocument/2006/relationships/slide"/><Relationship Id="rId191" Target="slides/slide77.xml" Type="http://schemas.openxmlformats.org/officeDocument/2006/relationships/slide"/><Relationship Id="rId192" Target="slides/slide78.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youtube.com/watch?v=zdy8yONdQU8"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gif" Type="http://schemas.openxmlformats.org/officeDocument/2006/relationships/image"/><Relationship Id="rId3" Target="../media/image3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0.png" Type="http://schemas.openxmlformats.org/officeDocument/2006/relationships/image"/><Relationship Id="rId4" Target="../media/image69.pn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3.png" Type="http://schemas.openxmlformats.org/officeDocument/2006/relationships/image"/></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7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312" t="21875" r="29312" b="21874"/>
          <a:stretch>
            <a:fillRect/>
          </a:stretch>
        </p:blipFill>
        <p:spPr>
          <a:xfrm flipH="false" flipV="false">
            <a:off x="0" y="0"/>
            <a:ext cx="18288000" cy="10287000"/>
          </a:xfrm>
          <a:prstGeom prst="rect">
            <a:avLst/>
          </a:prstGeom>
        </p:spPr>
      </p:pic>
      <p:sp>
        <p:nvSpPr>
          <p:cNvPr name="TextBox 3" id="3"/>
          <p:cNvSpPr txBox="true"/>
          <p:nvPr/>
        </p:nvSpPr>
        <p:spPr>
          <a:xfrm rot="0">
            <a:off x="2271328" y="1627354"/>
            <a:ext cx="14494092" cy="4546922"/>
          </a:xfrm>
          <a:prstGeom prst="rect">
            <a:avLst/>
          </a:prstGeom>
        </p:spPr>
        <p:txBody>
          <a:bodyPr anchor="t" rtlCol="false" tIns="0" lIns="0" bIns="0" rIns="0">
            <a:spAutoFit/>
          </a:bodyPr>
          <a:lstStyle/>
          <a:p>
            <a:pPr algn="ctr">
              <a:lnSpc>
                <a:spcPts val="11852"/>
              </a:lnSpc>
            </a:pPr>
            <a:r>
              <a:rPr lang="en-US" sz="10775">
                <a:solidFill>
                  <a:srgbClr val="545454"/>
                </a:solidFill>
                <a:latin typeface="HK Grotesk Bold"/>
              </a:rPr>
              <a:t>Detecting Spam Reviews on Vietnamese E-commerce Websites</a:t>
            </a:r>
          </a:p>
        </p:txBody>
      </p:sp>
      <p:sp>
        <p:nvSpPr>
          <p:cNvPr name="Freeform 4" id="4"/>
          <p:cNvSpPr/>
          <p:nvPr/>
        </p:nvSpPr>
        <p:spPr>
          <a:xfrm flipH="false" flipV="false" rot="0">
            <a:off x="16765421" y="1028700"/>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557738" y="7514877"/>
            <a:ext cx="11756933" cy="1972818"/>
          </a:xfrm>
          <a:prstGeom prst="rect">
            <a:avLst/>
          </a:prstGeom>
        </p:spPr>
        <p:txBody>
          <a:bodyPr anchor="t" rtlCol="false" tIns="0" lIns="0" bIns="0" rIns="0">
            <a:spAutoFit/>
          </a:bodyPr>
          <a:lstStyle/>
          <a:p>
            <a:pPr>
              <a:lnSpc>
                <a:spcPts val="3875"/>
              </a:lnSpc>
            </a:pPr>
            <a:r>
              <a:rPr lang="en-US" sz="3799">
                <a:solidFill>
                  <a:srgbClr val="004AAD"/>
                </a:solidFill>
                <a:latin typeface="Josefin Sans Regular"/>
              </a:rPr>
              <a:t>Please follow the link for the video presentation:</a:t>
            </a:r>
          </a:p>
          <a:p>
            <a:pPr>
              <a:lnSpc>
                <a:spcPts val="3875"/>
              </a:lnSpc>
            </a:pPr>
          </a:p>
          <a:p>
            <a:pPr>
              <a:lnSpc>
                <a:spcPts val="3875"/>
              </a:lnSpc>
            </a:pPr>
            <a:r>
              <a:rPr lang="en-US" sz="3799" u="sng">
                <a:solidFill>
                  <a:srgbClr val="004AAD"/>
                </a:solidFill>
                <a:latin typeface="Josefin Sans Regular"/>
                <a:hlinkClick r:id="rId5" tooltip="https://www.youtube.com/watch?v=zdy8yONdQU8"/>
              </a:rPr>
              <a:t>https://www.youtube.com/watch?v=zdy8yONdQU8</a:t>
            </a:r>
          </a:p>
          <a:p>
            <a:pPr>
              <a:lnSpc>
                <a:spcPts val="3875"/>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42293" y="1642293"/>
            <a:ext cx="10287000" cy="7002415"/>
          </a:xfrm>
          <a:custGeom>
            <a:avLst/>
            <a:gdLst/>
            <a:ahLst/>
            <a:cxnLst/>
            <a:rect r="r" b="b" t="t" l="l"/>
            <a:pathLst>
              <a:path h="7002415" w="10287000">
                <a:moveTo>
                  <a:pt x="0" y="0"/>
                </a:moveTo>
                <a:lnTo>
                  <a:pt x="10287000" y="0"/>
                </a:lnTo>
                <a:lnTo>
                  <a:pt x="10287000" y="7002414"/>
                </a:lnTo>
                <a:lnTo>
                  <a:pt x="0" y="7002414"/>
                </a:lnTo>
                <a:lnTo>
                  <a:pt x="0" y="0"/>
                </a:lnTo>
                <a:close/>
              </a:path>
            </a:pathLst>
          </a:custGeom>
          <a:blipFill>
            <a:blip r:embed="rId2"/>
            <a:stretch>
              <a:fillRect l="0" t="0" r="-114837" b="-30583"/>
            </a:stretch>
          </a:blipFill>
        </p:spPr>
      </p:sp>
      <p:sp>
        <p:nvSpPr>
          <p:cNvPr name="Freeform 3" id="3"/>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10800000">
            <a:off x="16994475" y="3709109"/>
            <a:ext cx="9525" cy="2740991"/>
          </a:xfrm>
          <a:prstGeom prst="rect">
            <a:avLst/>
          </a:prstGeom>
          <a:solidFill>
            <a:srgbClr val="343434"/>
          </a:solidFill>
        </p:spPr>
      </p:sp>
      <p:sp>
        <p:nvSpPr>
          <p:cNvPr name="Freeform 5" id="5"/>
          <p:cNvSpPr/>
          <p:nvPr/>
        </p:nvSpPr>
        <p:spPr>
          <a:xfrm flipH="false" flipV="false" rot="0">
            <a:off x="8428989" y="1522579"/>
            <a:ext cx="9444717" cy="8673398"/>
          </a:xfrm>
          <a:custGeom>
            <a:avLst/>
            <a:gdLst/>
            <a:ahLst/>
            <a:cxnLst/>
            <a:rect r="r" b="b" t="t" l="l"/>
            <a:pathLst>
              <a:path h="8673398" w="9444717">
                <a:moveTo>
                  <a:pt x="0" y="0"/>
                </a:moveTo>
                <a:lnTo>
                  <a:pt x="9444717" y="0"/>
                </a:lnTo>
                <a:lnTo>
                  <a:pt x="9444717" y="8673399"/>
                </a:lnTo>
                <a:lnTo>
                  <a:pt x="0" y="8673399"/>
                </a:lnTo>
                <a:lnTo>
                  <a:pt x="0" y="0"/>
                </a:lnTo>
                <a:close/>
              </a:path>
            </a:pathLst>
          </a:custGeom>
          <a:blipFill>
            <a:blip r:embed="rId5"/>
            <a:stretch>
              <a:fillRect l="0" t="0" r="0" b="0"/>
            </a:stretch>
          </a:blipFill>
        </p:spPr>
      </p:sp>
      <p:sp>
        <p:nvSpPr>
          <p:cNvPr name="Freeform 6" id="6"/>
          <p:cNvSpPr/>
          <p:nvPr/>
        </p:nvSpPr>
        <p:spPr>
          <a:xfrm flipH="false" flipV="false" rot="0">
            <a:off x="8265847" y="109709"/>
            <a:ext cx="9607859" cy="1150802"/>
          </a:xfrm>
          <a:custGeom>
            <a:avLst/>
            <a:gdLst/>
            <a:ahLst/>
            <a:cxnLst/>
            <a:rect r="r" b="b" t="t" l="l"/>
            <a:pathLst>
              <a:path h="1150802" w="9607859">
                <a:moveTo>
                  <a:pt x="0" y="0"/>
                </a:moveTo>
                <a:lnTo>
                  <a:pt x="9607859" y="0"/>
                </a:lnTo>
                <a:lnTo>
                  <a:pt x="9607859" y="1150802"/>
                </a:lnTo>
                <a:lnTo>
                  <a:pt x="0" y="1150802"/>
                </a:lnTo>
                <a:lnTo>
                  <a:pt x="0" y="0"/>
                </a:lnTo>
                <a:close/>
              </a:path>
            </a:pathLst>
          </a:custGeom>
          <a:blipFill>
            <a:blip r:embed="rId6"/>
            <a:stretch>
              <a:fillRect l="0" t="0" r="0" b="0"/>
            </a:stretch>
          </a:blipFill>
        </p:spPr>
      </p:sp>
      <p:sp>
        <p:nvSpPr>
          <p:cNvPr name="TextBox 7" id="7"/>
          <p:cNvSpPr txBox="true"/>
          <p:nvPr/>
        </p:nvSpPr>
        <p:spPr>
          <a:xfrm rot="0">
            <a:off x="1028700" y="0"/>
            <a:ext cx="8386077" cy="1370219"/>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EDA</a:t>
            </a:r>
          </a:p>
        </p:txBody>
      </p:sp>
      <p:sp>
        <p:nvSpPr>
          <p:cNvPr name="TextBox 8" id="8"/>
          <p:cNvSpPr txBox="true"/>
          <p:nvPr/>
        </p:nvSpPr>
        <p:spPr>
          <a:xfrm rot="0">
            <a:off x="2016459" y="1668162"/>
            <a:ext cx="2735553" cy="629919"/>
          </a:xfrm>
          <a:prstGeom prst="rect">
            <a:avLst/>
          </a:prstGeom>
        </p:spPr>
        <p:txBody>
          <a:bodyPr anchor="t" rtlCol="false" tIns="0" lIns="0" bIns="0" rIns="0">
            <a:spAutoFit/>
          </a:bodyPr>
          <a:lstStyle/>
          <a:p>
            <a:pPr algn="ctr">
              <a:lnSpc>
                <a:spcPts val="5180"/>
              </a:lnSpc>
            </a:pPr>
            <a:r>
              <a:rPr lang="en-US" sz="3700">
                <a:solidFill>
                  <a:srgbClr val="343434"/>
                </a:solidFill>
                <a:latin typeface="Canva Sans 1 Bold"/>
              </a:rPr>
              <a:t>Pairplot</a:t>
            </a:r>
          </a:p>
        </p:txBody>
      </p:sp>
      <p:sp>
        <p:nvSpPr>
          <p:cNvPr name="TextBox 9" id="9"/>
          <p:cNvSpPr txBox="true"/>
          <p:nvPr/>
        </p:nvSpPr>
        <p:spPr>
          <a:xfrm rot="0">
            <a:off x="145735" y="2719705"/>
            <a:ext cx="6477000" cy="4780915"/>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1"/>
              </a:rPr>
              <a:t>If the column on the x-axis has the same name as the column on the y-axis, a bar chart will be returned and the different columns combined will give us a scatter chart to see the dispersion of the data in the dataset.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05254" y="1305254"/>
            <a:ext cx="10287000" cy="7676492"/>
          </a:xfrm>
          <a:custGeom>
            <a:avLst/>
            <a:gdLst/>
            <a:ahLst/>
            <a:cxnLst/>
            <a:rect r="r" b="b" t="t" l="l"/>
            <a:pathLst>
              <a:path h="7676492" w="10287000">
                <a:moveTo>
                  <a:pt x="0" y="0"/>
                </a:moveTo>
                <a:lnTo>
                  <a:pt x="10287000" y="0"/>
                </a:lnTo>
                <a:lnTo>
                  <a:pt x="10287000" y="7676492"/>
                </a:lnTo>
                <a:lnTo>
                  <a:pt x="0" y="7676492"/>
                </a:lnTo>
                <a:lnTo>
                  <a:pt x="0" y="0"/>
                </a:lnTo>
                <a:close/>
              </a:path>
            </a:pathLst>
          </a:custGeom>
          <a:blipFill>
            <a:blip r:embed="rId2"/>
            <a:stretch>
              <a:fillRect l="0" t="0" r="-114837" b="-19116"/>
            </a:stretch>
          </a:blipFill>
        </p:spPr>
      </p:sp>
      <p:sp>
        <p:nvSpPr>
          <p:cNvPr name="Freeform 3" id="3"/>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10800000">
            <a:off x="16994475" y="3709109"/>
            <a:ext cx="9525" cy="2740991"/>
          </a:xfrm>
          <a:prstGeom prst="rect">
            <a:avLst/>
          </a:prstGeom>
          <a:solidFill>
            <a:srgbClr val="343434"/>
          </a:solidFill>
        </p:spPr>
      </p:sp>
      <p:sp>
        <p:nvSpPr>
          <p:cNvPr name="Freeform 5" id="5"/>
          <p:cNvSpPr/>
          <p:nvPr/>
        </p:nvSpPr>
        <p:spPr>
          <a:xfrm flipH="false" flipV="false" rot="0">
            <a:off x="8002100" y="1067770"/>
            <a:ext cx="9734592" cy="8939600"/>
          </a:xfrm>
          <a:custGeom>
            <a:avLst/>
            <a:gdLst/>
            <a:ahLst/>
            <a:cxnLst/>
            <a:rect r="r" b="b" t="t" l="l"/>
            <a:pathLst>
              <a:path h="8939600" w="9734592">
                <a:moveTo>
                  <a:pt x="0" y="0"/>
                </a:moveTo>
                <a:lnTo>
                  <a:pt x="9734592" y="0"/>
                </a:lnTo>
                <a:lnTo>
                  <a:pt x="9734592" y="8939600"/>
                </a:lnTo>
                <a:lnTo>
                  <a:pt x="0" y="8939600"/>
                </a:lnTo>
                <a:lnTo>
                  <a:pt x="0" y="0"/>
                </a:lnTo>
                <a:close/>
              </a:path>
            </a:pathLst>
          </a:custGeom>
          <a:blipFill>
            <a:blip r:embed="rId5"/>
            <a:stretch>
              <a:fillRect l="0" t="0" r="0" b="0"/>
            </a:stretch>
          </a:blipFill>
        </p:spPr>
      </p:sp>
      <p:sp>
        <p:nvSpPr>
          <p:cNvPr name="TextBox 6" id="6"/>
          <p:cNvSpPr txBox="true"/>
          <p:nvPr/>
        </p:nvSpPr>
        <p:spPr>
          <a:xfrm rot="0">
            <a:off x="1028700" y="0"/>
            <a:ext cx="8386077" cy="1370219"/>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EDA</a:t>
            </a:r>
          </a:p>
        </p:txBody>
      </p:sp>
      <p:sp>
        <p:nvSpPr>
          <p:cNvPr name="TextBox 7" id="7"/>
          <p:cNvSpPr txBox="true"/>
          <p:nvPr/>
        </p:nvSpPr>
        <p:spPr>
          <a:xfrm rot="0">
            <a:off x="11306997" y="336813"/>
            <a:ext cx="2735553" cy="629919"/>
          </a:xfrm>
          <a:prstGeom prst="rect">
            <a:avLst/>
          </a:prstGeom>
        </p:spPr>
        <p:txBody>
          <a:bodyPr anchor="t" rtlCol="false" tIns="0" lIns="0" bIns="0" rIns="0">
            <a:spAutoFit/>
          </a:bodyPr>
          <a:lstStyle/>
          <a:p>
            <a:pPr algn="ctr">
              <a:lnSpc>
                <a:spcPts val="5180"/>
              </a:lnSpc>
            </a:pPr>
            <a:r>
              <a:rPr lang="en-US" sz="3700">
                <a:solidFill>
                  <a:srgbClr val="343434"/>
                </a:solidFill>
                <a:latin typeface="Canva Sans 1 Bold"/>
              </a:rPr>
              <a:t>Pairplot</a:t>
            </a:r>
          </a:p>
        </p:txBody>
      </p:sp>
      <p:sp>
        <p:nvSpPr>
          <p:cNvPr name="TextBox 8" id="8"/>
          <p:cNvSpPr txBox="true"/>
          <p:nvPr/>
        </p:nvSpPr>
        <p:spPr>
          <a:xfrm rot="0">
            <a:off x="292546" y="2921039"/>
            <a:ext cx="7091400" cy="6581140"/>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1 Italics"/>
              </a:rPr>
              <a:t>For example:</a:t>
            </a:r>
          </a:p>
          <a:p>
            <a:pPr algn="just">
              <a:lnSpc>
                <a:spcPts val="4759"/>
              </a:lnSpc>
            </a:pPr>
            <a:r>
              <a:rPr lang="en-US" sz="3399">
                <a:solidFill>
                  <a:srgbClr val="343434"/>
                </a:solidFill>
                <a:latin typeface="Canva Sans 1"/>
              </a:rPr>
              <a:t>When you look at the graph of the second line, the first column between num_characters and num_words, looking at the blue dots, you can see that this is linear data, meaning that as the number of characters increases, the number of words also increases.</a:t>
            </a:r>
          </a:p>
          <a:p>
            <a:pPr algn="just">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28752" y="1528752"/>
            <a:ext cx="10287000" cy="7229497"/>
          </a:xfrm>
          <a:custGeom>
            <a:avLst/>
            <a:gdLst/>
            <a:ahLst/>
            <a:cxnLst/>
            <a:rect r="r" b="b" t="t" l="l"/>
            <a:pathLst>
              <a:path h="7229497" w="10287000">
                <a:moveTo>
                  <a:pt x="0" y="0"/>
                </a:moveTo>
                <a:lnTo>
                  <a:pt x="10287000" y="0"/>
                </a:lnTo>
                <a:lnTo>
                  <a:pt x="10287000" y="7229496"/>
                </a:lnTo>
                <a:lnTo>
                  <a:pt x="0" y="7229496"/>
                </a:lnTo>
                <a:lnTo>
                  <a:pt x="0" y="0"/>
                </a:lnTo>
                <a:close/>
              </a:path>
            </a:pathLst>
          </a:custGeom>
          <a:blipFill>
            <a:blip r:embed="rId2"/>
            <a:stretch>
              <a:fillRect l="0" t="0" r="-114837" b="-26481"/>
            </a:stretch>
          </a:blipFill>
        </p:spPr>
      </p:sp>
      <p:sp>
        <p:nvSpPr>
          <p:cNvPr name="Freeform 3" id="3"/>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10800000">
            <a:off x="16994475" y="3709109"/>
            <a:ext cx="9525" cy="2740991"/>
          </a:xfrm>
          <a:prstGeom prst="rect">
            <a:avLst/>
          </a:prstGeom>
          <a:solidFill>
            <a:srgbClr val="343434"/>
          </a:solidFill>
        </p:spPr>
      </p:sp>
      <p:sp>
        <p:nvSpPr>
          <p:cNvPr name="Freeform 5" id="5"/>
          <p:cNvSpPr/>
          <p:nvPr/>
        </p:nvSpPr>
        <p:spPr>
          <a:xfrm flipH="false" flipV="false" rot="0">
            <a:off x="7488676" y="2779742"/>
            <a:ext cx="10799324" cy="7340717"/>
          </a:xfrm>
          <a:custGeom>
            <a:avLst/>
            <a:gdLst/>
            <a:ahLst/>
            <a:cxnLst/>
            <a:rect r="r" b="b" t="t" l="l"/>
            <a:pathLst>
              <a:path h="7340717" w="10799324">
                <a:moveTo>
                  <a:pt x="0" y="0"/>
                </a:moveTo>
                <a:lnTo>
                  <a:pt x="10799324" y="0"/>
                </a:lnTo>
                <a:lnTo>
                  <a:pt x="10799324" y="7340717"/>
                </a:lnTo>
                <a:lnTo>
                  <a:pt x="0" y="7340717"/>
                </a:lnTo>
                <a:lnTo>
                  <a:pt x="0" y="0"/>
                </a:lnTo>
                <a:close/>
              </a:path>
            </a:pathLst>
          </a:custGeom>
          <a:blipFill>
            <a:blip r:embed="rId5"/>
            <a:stretch>
              <a:fillRect l="0" t="0" r="0" b="0"/>
            </a:stretch>
          </a:blipFill>
        </p:spPr>
      </p:sp>
      <p:sp>
        <p:nvSpPr>
          <p:cNvPr name="Freeform 6" id="6"/>
          <p:cNvSpPr/>
          <p:nvPr/>
        </p:nvSpPr>
        <p:spPr>
          <a:xfrm flipH="false" flipV="false" rot="0">
            <a:off x="8013259" y="1416449"/>
            <a:ext cx="9750158" cy="1200020"/>
          </a:xfrm>
          <a:custGeom>
            <a:avLst/>
            <a:gdLst/>
            <a:ahLst/>
            <a:cxnLst/>
            <a:rect r="r" b="b" t="t" l="l"/>
            <a:pathLst>
              <a:path h="1200020" w="9750158">
                <a:moveTo>
                  <a:pt x="0" y="0"/>
                </a:moveTo>
                <a:lnTo>
                  <a:pt x="9750158" y="0"/>
                </a:lnTo>
                <a:lnTo>
                  <a:pt x="9750158" y="1200020"/>
                </a:lnTo>
                <a:lnTo>
                  <a:pt x="0" y="1200020"/>
                </a:lnTo>
                <a:lnTo>
                  <a:pt x="0" y="0"/>
                </a:lnTo>
                <a:close/>
              </a:path>
            </a:pathLst>
          </a:custGeom>
          <a:blipFill>
            <a:blip r:embed="rId6"/>
            <a:stretch>
              <a:fillRect l="0" t="0" r="0" b="0"/>
            </a:stretch>
          </a:blipFill>
        </p:spPr>
      </p:sp>
      <p:sp>
        <p:nvSpPr>
          <p:cNvPr name="TextBox 7" id="7"/>
          <p:cNvSpPr txBox="true"/>
          <p:nvPr/>
        </p:nvSpPr>
        <p:spPr>
          <a:xfrm rot="0">
            <a:off x="1028700" y="0"/>
            <a:ext cx="8386077" cy="1370219"/>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EDA</a:t>
            </a:r>
          </a:p>
        </p:txBody>
      </p:sp>
      <p:sp>
        <p:nvSpPr>
          <p:cNvPr name="TextBox 8" id="8"/>
          <p:cNvSpPr txBox="true"/>
          <p:nvPr/>
        </p:nvSpPr>
        <p:spPr>
          <a:xfrm rot="0">
            <a:off x="11892893" y="618435"/>
            <a:ext cx="2735553" cy="629919"/>
          </a:xfrm>
          <a:prstGeom prst="rect">
            <a:avLst/>
          </a:prstGeom>
        </p:spPr>
        <p:txBody>
          <a:bodyPr anchor="t" rtlCol="false" tIns="0" lIns="0" bIns="0" rIns="0">
            <a:spAutoFit/>
          </a:bodyPr>
          <a:lstStyle/>
          <a:p>
            <a:pPr algn="ctr">
              <a:lnSpc>
                <a:spcPts val="5180"/>
              </a:lnSpc>
            </a:pPr>
            <a:r>
              <a:rPr lang="en-US" sz="3700">
                <a:solidFill>
                  <a:srgbClr val="343434"/>
                </a:solidFill>
                <a:latin typeface="Canva Sans 1 Bold"/>
              </a:rPr>
              <a:t>Heatmap</a:t>
            </a:r>
          </a:p>
        </p:txBody>
      </p:sp>
      <p:sp>
        <p:nvSpPr>
          <p:cNvPr name="TextBox 9" id="9"/>
          <p:cNvSpPr txBox="true"/>
          <p:nvPr/>
        </p:nvSpPr>
        <p:spPr>
          <a:xfrm rot="0">
            <a:off x="224142" y="1949784"/>
            <a:ext cx="6800201" cy="2380615"/>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1"/>
              </a:rPr>
              <a:t>In machine learning, we often use heatmap charts to look at data correlation between columns.</a:t>
            </a:r>
          </a:p>
        </p:txBody>
      </p:sp>
      <p:sp>
        <p:nvSpPr>
          <p:cNvPr name="TextBox 10" id="10"/>
          <p:cNvSpPr txBox="true"/>
          <p:nvPr/>
        </p:nvSpPr>
        <p:spPr>
          <a:xfrm rot="0">
            <a:off x="224142" y="4911424"/>
            <a:ext cx="6740769" cy="2380615"/>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1"/>
              </a:rPr>
              <a:t>Cmap parameter is used to change the histogram color, and annot = True to display the correlation coefficient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312" t="26389" r="35953" b="26389"/>
          <a:stretch>
            <a:fillRect/>
          </a:stretch>
        </p:blipFill>
        <p:spPr>
          <a:xfrm flipH="false" flipV="false">
            <a:off x="0" y="0"/>
            <a:ext cx="18288000" cy="10287000"/>
          </a:xfrm>
          <a:prstGeom prst="rect">
            <a:avLst/>
          </a:prstGeom>
        </p:spPr>
      </p:pic>
      <p:sp>
        <p:nvSpPr>
          <p:cNvPr name="AutoShape 3" id="3"/>
          <p:cNvSpPr/>
          <p:nvPr/>
        </p:nvSpPr>
        <p:spPr>
          <a:xfrm rot="-10800000">
            <a:off x="16994475" y="3709109"/>
            <a:ext cx="9525" cy="2740991"/>
          </a:xfrm>
          <a:prstGeom prst="rect">
            <a:avLst/>
          </a:prstGeom>
          <a:solidFill>
            <a:srgbClr val="343434"/>
          </a:solidFill>
        </p:spPr>
      </p:sp>
      <p:sp>
        <p:nvSpPr>
          <p:cNvPr name="Freeform 4" id="4"/>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5400000">
            <a:off x="15919887" y="8003746"/>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JANUARY 2020</a:t>
            </a:r>
          </a:p>
        </p:txBody>
      </p:sp>
      <p:sp>
        <p:nvSpPr>
          <p:cNvPr name="TextBox 6" id="6"/>
          <p:cNvSpPr txBox="true"/>
          <p:nvPr/>
        </p:nvSpPr>
        <p:spPr>
          <a:xfrm rot="5400000">
            <a:off x="15979019" y="1788856"/>
            <a:ext cx="2059486" cy="539175"/>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Marketing Plan | January 2020</a:t>
            </a:r>
          </a:p>
        </p:txBody>
      </p:sp>
      <p:grpSp>
        <p:nvGrpSpPr>
          <p:cNvPr name="Group 7" id="7"/>
          <p:cNvGrpSpPr/>
          <p:nvPr/>
        </p:nvGrpSpPr>
        <p:grpSpPr>
          <a:xfrm rot="0">
            <a:off x="1302110" y="1522579"/>
            <a:ext cx="10294993" cy="8228557"/>
            <a:chOff x="0" y="0"/>
            <a:chExt cx="13726657" cy="10971409"/>
          </a:xfrm>
        </p:grpSpPr>
        <p:sp>
          <p:nvSpPr>
            <p:cNvPr name="TextBox 8" id="8"/>
            <p:cNvSpPr txBox="true"/>
            <p:nvPr/>
          </p:nvSpPr>
          <p:spPr>
            <a:xfrm rot="0">
              <a:off x="0" y="-9525"/>
              <a:ext cx="13726657" cy="4446874"/>
            </a:xfrm>
            <a:prstGeom prst="rect">
              <a:avLst/>
            </a:prstGeom>
          </p:spPr>
          <p:txBody>
            <a:bodyPr anchor="t" rtlCol="false" tIns="0" lIns="0" bIns="0" rIns="0">
              <a:spAutoFit/>
            </a:bodyPr>
            <a:lstStyle/>
            <a:p>
              <a:pPr>
                <a:lnSpc>
                  <a:spcPts val="13115"/>
                </a:lnSpc>
              </a:pPr>
              <a:r>
                <a:rPr lang="en-US" sz="10929">
                  <a:solidFill>
                    <a:srgbClr val="343434"/>
                  </a:solidFill>
                  <a:latin typeface="HK Grotesk Bold"/>
                </a:rPr>
                <a:t>Data Preprocessing</a:t>
              </a:r>
            </a:p>
          </p:txBody>
        </p:sp>
        <p:sp>
          <p:nvSpPr>
            <p:cNvPr name="TextBox 9" id="9"/>
            <p:cNvSpPr txBox="true"/>
            <p:nvPr/>
          </p:nvSpPr>
          <p:spPr>
            <a:xfrm rot="0">
              <a:off x="0" y="5557556"/>
              <a:ext cx="13726657" cy="5413853"/>
            </a:xfrm>
            <a:prstGeom prst="rect">
              <a:avLst/>
            </a:prstGeom>
          </p:spPr>
          <p:txBody>
            <a:bodyPr anchor="t" rtlCol="false" tIns="0" lIns="0" bIns="0" rIns="0">
              <a:spAutoFit/>
            </a:bodyPr>
            <a:lstStyle/>
            <a:p>
              <a:pPr marL="839009" indent="-419505" lvl="1">
                <a:lnSpc>
                  <a:spcPts val="5440"/>
                </a:lnSpc>
                <a:buFont typeface="Arial"/>
                <a:buChar char="•"/>
              </a:pPr>
              <a:r>
                <a:rPr lang="en-US" sz="3886">
                  <a:solidFill>
                    <a:srgbClr val="343434"/>
                  </a:solidFill>
                  <a:latin typeface="HK Grotesk Medium"/>
                </a:rPr>
                <a:t>Lower case</a:t>
              </a:r>
            </a:p>
            <a:p>
              <a:pPr marL="839009" indent="-419505" lvl="1">
                <a:lnSpc>
                  <a:spcPts val="5440"/>
                </a:lnSpc>
                <a:buFont typeface="Arial"/>
                <a:buChar char="•"/>
              </a:pPr>
              <a:r>
                <a:rPr lang="en-US" sz="3886">
                  <a:solidFill>
                    <a:srgbClr val="343434"/>
                  </a:solidFill>
                  <a:latin typeface="HK Grotesk Medium"/>
                </a:rPr>
                <a:t>Tokenization</a:t>
              </a:r>
            </a:p>
            <a:p>
              <a:pPr marL="839009" indent="-419505" lvl="1">
                <a:lnSpc>
                  <a:spcPts val="5440"/>
                </a:lnSpc>
                <a:buFont typeface="Arial"/>
                <a:buChar char="•"/>
              </a:pPr>
              <a:r>
                <a:rPr lang="en-US" sz="3886">
                  <a:solidFill>
                    <a:srgbClr val="343434"/>
                  </a:solidFill>
                  <a:latin typeface="HK Grotesk Medium"/>
                </a:rPr>
                <a:t>Remove Special Characters</a:t>
              </a:r>
            </a:p>
            <a:p>
              <a:pPr marL="839009" indent="-419505" lvl="1">
                <a:lnSpc>
                  <a:spcPts val="5440"/>
                </a:lnSpc>
                <a:buFont typeface="Arial"/>
                <a:buChar char="•"/>
              </a:pPr>
              <a:r>
                <a:rPr lang="en-US" sz="3886">
                  <a:solidFill>
                    <a:srgbClr val="343434"/>
                  </a:solidFill>
                  <a:latin typeface="HK Grotesk Medium"/>
                </a:rPr>
                <a:t>Removing stopwords and punctuation</a:t>
              </a:r>
            </a:p>
            <a:p>
              <a:pPr marL="839009" indent="-419505" lvl="1">
                <a:lnSpc>
                  <a:spcPts val="5440"/>
                </a:lnSpc>
                <a:buFont typeface="Arial"/>
                <a:buChar char="•"/>
              </a:pPr>
              <a:r>
                <a:rPr lang="en-US" sz="3886">
                  <a:solidFill>
                    <a:srgbClr val="343434"/>
                  </a:solidFill>
                  <a:latin typeface="HK Grotesk Medium"/>
                </a:rPr>
                <a:t>Drop ""</a:t>
              </a:r>
            </a:p>
            <a:p>
              <a:pPr>
                <a:lnSpc>
                  <a:spcPts val="544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312" t="22171" r="29748" b="22171"/>
          <a:stretch>
            <a:fillRect/>
          </a:stretch>
        </p:blipFill>
        <p:spPr>
          <a:xfrm flipH="false" flipV="false">
            <a:off x="0" y="0"/>
            <a:ext cx="18288000" cy="10287000"/>
          </a:xfrm>
          <a:prstGeom prst="rect">
            <a:avLst/>
          </a:prstGeom>
        </p:spPr>
      </p:pic>
      <p:sp>
        <p:nvSpPr>
          <p:cNvPr name="Freeform 3" id="3"/>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82463" y="6566920"/>
            <a:ext cx="10336377" cy="3445459"/>
          </a:xfrm>
          <a:custGeom>
            <a:avLst/>
            <a:gdLst/>
            <a:ahLst/>
            <a:cxnLst/>
            <a:rect r="r" b="b" t="t" l="l"/>
            <a:pathLst>
              <a:path h="3445459" w="10336377">
                <a:moveTo>
                  <a:pt x="0" y="0"/>
                </a:moveTo>
                <a:lnTo>
                  <a:pt x="10336377" y="0"/>
                </a:lnTo>
                <a:lnTo>
                  <a:pt x="10336377" y="3445459"/>
                </a:lnTo>
                <a:lnTo>
                  <a:pt x="0" y="3445459"/>
                </a:lnTo>
                <a:lnTo>
                  <a:pt x="0" y="0"/>
                </a:lnTo>
                <a:close/>
              </a:path>
            </a:pathLst>
          </a:custGeom>
          <a:blipFill>
            <a:blip r:embed="rId5"/>
            <a:stretch>
              <a:fillRect l="0" t="0" r="0" b="0"/>
            </a:stretch>
          </a:blipFill>
        </p:spPr>
      </p:sp>
      <p:sp>
        <p:nvSpPr>
          <p:cNvPr name="Freeform 5" id="5"/>
          <p:cNvSpPr/>
          <p:nvPr/>
        </p:nvSpPr>
        <p:spPr>
          <a:xfrm flipH="false" flipV="false" rot="0">
            <a:off x="8115492" y="2016459"/>
            <a:ext cx="9663438" cy="4245661"/>
          </a:xfrm>
          <a:custGeom>
            <a:avLst/>
            <a:gdLst/>
            <a:ahLst/>
            <a:cxnLst/>
            <a:rect r="r" b="b" t="t" l="l"/>
            <a:pathLst>
              <a:path h="4245661" w="9663438">
                <a:moveTo>
                  <a:pt x="0" y="0"/>
                </a:moveTo>
                <a:lnTo>
                  <a:pt x="9663437" y="0"/>
                </a:lnTo>
                <a:lnTo>
                  <a:pt x="9663437" y="4245661"/>
                </a:lnTo>
                <a:lnTo>
                  <a:pt x="0" y="4245661"/>
                </a:lnTo>
                <a:lnTo>
                  <a:pt x="0" y="0"/>
                </a:lnTo>
                <a:close/>
              </a:path>
            </a:pathLst>
          </a:custGeom>
          <a:blipFill>
            <a:blip r:embed="rId6"/>
            <a:stretch>
              <a:fillRect l="0" t="0" r="0" b="0"/>
            </a:stretch>
          </a:blipFill>
        </p:spPr>
      </p:sp>
      <p:sp>
        <p:nvSpPr>
          <p:cNvPr name="TextBox 6" id="6"/>
          <p:cNvSpPr txBox="true"/>
          <p:nvPr/>
        </p:nvSpPr>
        <p:spPr>
          <a:xfrm rot="0">
            <a:off x="374731" y="341439"/>
            <a:ext cx="11913968" cy="1370219"/>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Tokenization</a:t>
            </a:r>
          </a:p>
        </p:txBody>
      </p:sp>
      <p:sp>
        <p:nvSpPr>
          <p:cNvPr name="TextBox 7" id="7"/>
          <p:cNvSpPr txBox="true"/>
          <p:nvPr/>
        </p:nvSpPr>
        <p:spPr>
          <a:xfrm rot="0">
            <a:off x="0" y="2821105"/>
            <a:ext cx="6991052" cy="2380615"/>
          </a:xfrm>
          <a:prstGeom prst="rect">
            <a:avLst/>
          </a:prstGeom>
        </p:spPr>
        <p:txBody>
          <a:bodyPr anchor="t" rtlCol="false" tIns="0" lIns="0" bIns="0" rIns="0">
            <a:spAutoFit/>
          </a:bodyPr>
          <a:lstStyle/>
          <a:p>
            <a:pPr algn="ctr">
              <a:lnSpc>
                <a:spcPts val="4759"/>
              </a:lnSpc>
            </a:pPr>
            <a:r>
              <a:rPr lang="en-US" sz="3399">
                <a:solidFill>
                  <a:srgbClr val="343434"/>
                </a:solidFill>
                <a:latin typeface="Canva Sans 1 Bold"/>
              </a:rPr>
              <a:t>Words with 2 syllables</a:t>
            </a:r>
          </a:p>
          <a:p>
            <a:pPr algn="ctr">
              <a:lnSpc>
                <a:spcPts val="4759"/>
              </a:lnSpc>
            </a:pPr>
            <a:r>
              <a:rPr lang="en-US" sz="3399">
                <a:solidFill>
                  <a:srgbClr val="343434"/>
                </a:solidFill>
                <a:latin typeface="Canva Sans 1"/>
              </a:rPr>
              <a:t>For example: hiệu quả, chất lượng</a:t>
            </a:r>
          </a:p>
          <a:p>
            <a:pPr algn="ctr">
              <a:lnSpc>
                <a:spcPts val="4759"/>
              </a:lnSpc>
            </a:pPr>
            <a:r>
              <a:rPr lang="en-US" sz="3399">
                <a:solidFill>
                  <a:srgbClr val="343434"/>
                </a:solidFill>
                <a:latin typeface="Canva Sans 1"/>
              </a:rPr>
              <a:t>--&gt; Hiệu_quả, chất_lượng </a:t>
            </a:r>
          </a:p>
          <a:p>
            <a:pPr algn="ctr">
              <a:lnSpc>
                <a:spcPts val="4759"/>
              </a:lnSpc>
            </a:pPr>
            <a:r>
              <a:rPr lang="en-US" sz="3399">
                <a:solidFill>
                  <a:srgbClr val="343434"/>
                </a:solidFill>
                <a:latin typeface="Canva Sans 1 Italics"/>
              </a:rPr>
              <a:t>To keep the meaning of the word</a:t>
            </a:r>
          </a:p>
        </p:txBody>
      </p:sp>
      <p:sp>
        <p:nvSpPr>
          <p:cNvPr name="TextBox 8" id="8"/>
          <p:cNvSpPr txBox="true"/>
          <p:nvPr/>
        </p:nvSpPr>
        <p:spPr>
          <a:xfrm rot="0">
            <a:off x="1028700" y="7097755"/>
            <a:ext cx="1658094" cy="887095"/>
          </a:xfrm>
          <a:prstGeom prst="rect">
            <a:avLst/>
          </a:prstGeom>
        </p:spPr>
        <p:txBody>
          <a:bodyPr anchor="t" rtlCol="false" tIns="0" lIns="0" bIns="0" rIns="0">
            <a:spAutoFit/>
          </a:bodyPr>
          <a:lstStyle/>
          <a:p>
            <a:pPr algn="ctr">
              <a:lnSpc>
                <a:spcPts val="7279"/>
              </a:lnSpc>
            </a:pPr>
            <a:r>
              <a:rPr lang="en-US" sz="5199">
                <a:solidFill>
                  <a:srgbClr val="343434"/>
                </a:solidFill>
                <a:latin typeface="Canva Sans 1 Bold"/>
              </a:rPr>
              <a:t>After</a:t>
            </a:r>
          </a:p>
        </p:txBody>
      </p:sp>
      <p:sp>
        <p:nvSpPr>
          <p:cNvPr name="TextBox 9" id="9"/>
          <p:cNvSpPr txBox="true"/>
          <p:nvPr/>
        </p:nvSpPr>
        <p:spPr>
          <a:xfrm rot="0">
            <a:off x="14363418" y="933450"/>
            <a:ext cx="2183309" cy="887095"/>
          </a:xfrm>
          <a:prstGeom prst="rect">
            <a:avLst/>
          </a:prstGeom>
        </p:spPr>
        <p:txBody>
          <a:bodyPr anchor="t" rtlCol="false" tIns="0" lIns="0" bIns="0" rIns="0">
            <a:spAutoFit/>
          </a:bodyPr>
          <a:lstStyle/>
          <a:p>
            <a:pPr algn="ctr">
              <a:lnSpc>
                <a:spcPts val="7279"/>
              </a:lnSpc>
            </a:pPr>
            <a:r>
              <a:rPr lang="en-US" sz="5199">
                <a:solidFill>
                  <a:srgbClr val="343434"/>
                </a:solidFill>
                <a:latin typeface="Canva Sans 1 Bold"/>
              </a:rPr>
              <a:t>Before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312" t="22171" r="29748" b="22171"/>
          <a:stretch>
            <a:fillRect/>
          </a:stretch>
        </p:blipFill>
        <p:spPr>
          <a:xfrm flipH="false" flipV="false">
            <a:off x="0" y="0"/>
            <a:ext cx="18288000" cy="10287000"/>
          </a:xfrm>
          <a:prstGeom prst="rect">
            <a:avLst/>
          </a:prstGeom>
        </p:spPr>
      </p:pic>
      <p:sp>
        <p:nvSpPr>
          <p:cNvPr name="Freeform 3" id="3"/>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6866" y="3838109"/>
            <a:ext cx="17634267" cy="3167221"/>
          </a:xfrm>
          <a:custGeom>
            <a:avLst/>
            <a:gdLst/>
            <a:ahLst/>
            <a:cxnLst/>
            <a:rect r="r" b="b" t="t" l="l"/>
            <a:pathLst>
              <a:path h="3167221" w="17634267">
                <a:moveTo>
                  <a:pt x="0" y="0"/>
                </a:moveTo>
                <a:lnTo>
                  <a:pt x="17634268" y="0"/>
                </a:lnTo>
                <a:lnTo>
                  <a:pt x="17634268" y="3167220"/>
                </a:lnTo>
                <a:lnTo>
                  <a:pt x="0" y="3167220"/>
                </a:lnTo>
                <a:lnTo>
                  <a:pt x="0" y="0"/>
                </a:lnTo>
                <a:close/>
              </a:path>
            </a:pathLst>
          </a:custGeom>
          <a:blipFill>
            <a:blip r:embed="rId5"/>
            <a:stretch>
              <a:fillRect l="0" t="0" r="0" b="0"/>
            </a:stretch>
          </a:blipFill>
        </p:spPr>
      </p:sp>
      <p:sp>
        <p:nvSpPr>
          <p:cNvPr name="TextBox 5" id="5"/>
          <p:cNvSpPr txBox="true"/>
          <p:nvPr/>
        </p:nvSpPr>
        <p:spPr>
          <a:xfrm rot="0">
            <a:off x="326866" y="609769"/>
            <a:ext cx="17634267" cy="714375"/>
          </a:xfrm>
          <a:prstGeom prst="rect">
            <a:avLst/>
          </a:prstGeom>
        </p:spPr>
        <p:txBody>
          <a:bodyPr anchor="t" rtlCol="false" tIns="0" lIns="0" bIns="0" rIns="0">
            <a:spAutoFit/>
          </a:bodyPr>
          <a:lstStyle/>
          <a:p>
            <a:pPr>
              <a:lnSpc>
                <a:spcPts val="5639"/>
              </a:lnSpc>
            </a:pPr>
            <a:r>
              <a:rPr lang="en-US" sz="4699">
                <a:solidFill>
                  <a:srgbClr val="343434"/>
                </a:solidFill>
                <a:latin typeface="HK Grotesk Bold"/>
              </a:rPr>
              <a:t>Lower case, Stopwords, Special Characters, Punctuation, Drop ""</a:t>
            </a:r>
          </a:p>
        </p:txBody>
      </p:sp>
      <p:sp>
        <p:nvSpPr>
          <p:cNvPr name="TextBox 6" id="6"/>
          <p:cNvSpPr txBox="true"/>
          <p:nvPr/>
        </p:nvSpPr>
        <p:spPr>
          <a:xfrm rot="0">
            <a:off x="2016459" y="2257594"/>
            <a:ext cx="13003560" cy="580390"/>
          </a:xfrm>
          <a:prstGeom prst="rect">
            <a:avLst/>
          </a:prstGeom>
        </p:spPr>
        <p:txBody>
          <a:bodyPr anchor="t" rtlCol="false" tIns="0" lIns="0" bIns="0" rIns="0">
            <a:spAutoFit/>
          </a:bodyPr>
          <a:lstStyle/>
          <a:p>
            <a:pPr algn="ctr">
              <a:lnSpc>
                <a:spcPts val="4759"/>
              </a:lnSpc>
            </a:pPr>
            <a:r>
              <a:rPr lang="en-US" sz="3399">
                <a:solidFill>
                  <a:srgbClr val="343434"/>
                </a:solidFill>
                <a:latin typeface="Canva Sans 1"/>
              </a:rPr>
              <a:t>the transformed_text column is the data after being processed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569192" y="3073090"/>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57418" t="0" r="-57418" b="-127857"/>
            </a:stretch>
          </a:blipFill>
        </p:spPr>
      </p:sp>
      <p:sp>
        <p:nvSpPr>
          <p:cNvPr name="AutoShape 3" id="3"/>
          <p:cNvSpPr/>
          <p:nvPr/>
        </p:nvSpPr>
        <p:spPr>
          <a:xfrm rot="-10800000">
            <a:off x="16994475" y="3709109"/>
            <a:ext cx="9525" cy="2740991"/>
          </a:xfrm>
          <a:prstGeom prst="rect">
            <a:avLst/>
          </a:prstGeom>
          <a:solidFill>
            <a:srgbClr val="343434"/>
          </a:solidFill>
        </p:spPr>
      </p:sp>
      <p:sp>
        <p:nvSpPr>
          <p:cNvPr name="Freeform 4" id="4"/>
          <p:cNvSpPr/>
          <p:nvPr/>
        </p:nvSpPr>
        <p:spPr>
          <a:xfrm flipH="false" flipV="false" rot="-5400000">
            <a:off x="827345" y="534821"/>
            <a:ext cx="987759" cy="987759"/>
          </a:xfrm>
          <a:custGeom>
            <a:avLst/>
            <a:gdLst/>
            <a:ahLst/>
            <a:cxnLst/>
            <a:rect r="r" b="b" t="t" l="l"/>
            <a:pathLst>
              <a:path h="987759" w="987759">
                <a:moveTo>
                  <a:pt x="0" y="0"/>
                </a:moveTo>
                <a:lnTo>
                  <a:pt x="987759" y="0"/>
                </a:lnTo>
                <a:lnTo>
                  <a:pt x="987759" y="987758"/>
                </a:lnTo>
                <a:lnTo>
                  <a:pt x="0" y="987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27345" y="1364345"/>
            <a:ext cx="8553039" cy="7893955"/>
            <a:chOff x="0" y="0"/>
            <a:chExt cx="11404051" cy="10525273"/>
          </a:xfrm>
        </p:grpSpPr>
        <p:sp>
          <p:nvSpPr>
            <p:cNvPr name="TextBox 6" id="6"/>
            <p:cNvSpPr txBox="true"/>
            <p:nvPr/>
          </p:nvSpPr>
          <p:spPr>
            <a:xfrm rot="0">
              <a:off x="0" y="-9525"/>
              <a:ext cx="11404051" cy="4065726"/>
            </a:xfrm>
            <a:prstGeom prst="rect">
              <a:avLst/>
            </a:prstGeom>
          </p:spPr>
          <p:txBody>
            <a:bodyPr anchor="t" rtlCol="false" tIns="0" lIns="0" bIns="0" rIns="0">
              <a:spAutoFit/>
            </a:bodyPr>
            <a:lstStyle/>
            <a:p>
              <a:pPr>
                <a:lnSpc>
                  <a:spcPts val="11989"/>
                </a:lnSpc>
              </a:pPr>
              <a:r>
                <a:rPr lang="en-US" sz="9990">
                  <a:solidFill>
                    <a:srgbClr val="343434"/>
                  </a:solidFill>
                  <a:latin typeface="HK Grotesk Bold"/>
                </a:rPr>
                <a:t>Model building &amp; Evaluation</a:t>
              </a:r>
            </a:p>
          </p:txBody>
        </p:sp>
        <p:sp>
          <p:nvSpPr>
            <p:cNvPr name="TextBox 7" id="7"/>
            <p:cNvSpPr txBox="true"/>
            <p:nvPr/>
          </p:nvSpPr>
          <p:spPr>
            <a:xfrm rot="0">
              <a:off x="0" y="5072824"/>
              <a:ext cx="11404051" cy="5452449"/>
            </a:xfrm>
            <a:prstGeom prst="rect">
              <a:avLst/>
            </a:prstGeom>
          </p:spPr>
          <p:txBody>
            <a:bodyPr anchor="t" rtlCol="false" tIns="0" lIns="0" bIns="0" rIns="0">
              <a:spAutoFit/>
            </a:bodyPr>
            <a:lstStyle/>
            <a:p>
              <a:pPr>
                <a:lnSpc>
                  <a:spcPts val="5439"/>
                </a:lnSpc>
              </a:pPr>
              <a:r>
                <a:rPr lang="en-US" sz="3885">
                  <a:solidFill>
                    <a:srgbClr val="343434"/>
                  </a:solidFill>
                  <a:latin typeface="HK Grotesk Medium"/>
                </a:rPr>
                <a:t>Model building and Evaluation involves the creation and testing of machine learning models to perform tasks such as sentiment analysis, language translation, text classification, and more.</a:t>
              </a:r>
            </a:p>
          </p:txBody>
        </p:sp>
      </p:grpSp>
      <p:sp>
        <p:nvSpPr>
          <p:cNvPr name="TextBox 8" id="8"/>
          <p:cNvSpPr txBox="true"/>
          <p:nvPr/>
        </p:nvSpPr>
        <p:spPr>
          <a:xfrm rot="0">
            <a:off x="12098366" y="6440575"/>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11</a:t>
            </a:r>
          </a:p>
        </p:txBody>
      </p:sp>
      <p:sp>
        <p:nvSpPr>
          <p:cNvPr name="Freeform 9" id="9"/>
          <p:cNvSpPr/>
          <p:nvPr/>
        </p:nvSpPr>
        <p:spPr>
          <a:xfrm flipH="false" flipV="false" rot="0">
            <a:off x="9743519" y="1364345"/>
            <a:ext cx="7893955" cy="7893955"/>
          </a:xfrm>
          <a:custGeom>
            <a:avLst/>
            <a:gdLst/>
            <a:ahLst/>
            <a:cxnLst/>
            <a:rect r="r" b="b" t="t" l="l"/>
            <a:pathLst>
              <a:path h="7893955" w="7893955">
                <a:moveTo>
                  <a:pt x="0" y="0"/>
                </a:moveTo>
                <a:lnTo>
                  <a:pt x="7893955" y="0"/>
                </a:lnTo>
                <a:lnTo>
                  <a:pt x="7893955" y="7893955"/>
                </a:lnTo>
                <a:lnTo>
                  <a:pt x="0" y="7893955"/>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78358" y="6205613"/>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06</a:t>
            </a:r>
          </a:p>
        </p:txBody>
      </p:sp>
      <p:sp>
        <p:nvSpPr>
          <p:cNvPr name="Freeform 3" id="3"/>
          <p:cNvSpPr/>
          <p:nvPr/>
        </p:nvSpPr>
        <p:spPr>
          <a:xfrm flipH="false" flipV="false" rot="-5400000">
            <a:off x="8015487" y="1579858"/>
            <a:ext cx="8229600" cy="7127285"/>
          </a:xfrm>
          <a:custGeom>
            <a:avLst/>
            <a:gdLst/>
            <a:ahLst/>
            <a:cxnLst/>
            <a:rect r="r" b="b" t="t" l="l"/>
            <a:pathLst>
              <a:path h="7127285" w="8229600">
                <a:moveTo>
                  <a:pt x="0" y="0"/>
                </a:moveTo>
                <a:lnTo>
                  <a:pt x="8229600" y="0"/>
                </a:lnTo>
                <a:lnTo>
                  <a:pt x="8229600" y="7127284"/>
                </a:lnTo>
                <a:lnTo>
                  <a:pt x="0" y="7127284"/>
                </a:lnTo>
                <a:lnTo>
                  <a:pt x="0" y="0"/>
                </a:lnTo>
                <a:close/>
              </a:path>
            </a:pathLst>
          </a:custGeom>
          <a:blipFill>
            <a:blip r:embed="rId2"/>
            <a:stretch>
              <a:fillRect l="-65717" t="0" r="-49119" b="-2636"/>
            </a:stretch>
          </a:blipFill>
        </p:spPr>
      </p:sp>
      <p:sp>
        <p:nvSpPr>
          <p:cNvPr name="AutoShape 4" id="4"/>
          <p:cNvSpPr/>
          <p:nvPr/>
        </p:nvSpPr>
        <p:spPr>
          <a:xfrm rot="-10800000">
            <a:off x="16994475" y="3709109"/>
            <a:ext cx="9525" cy="2740991"/>
          </a:xfrm>
          <a:prstGeom prst="rect">
            <a:avLst/>
          </a:prstGeom>
          <a:solidFill>
            <a:srgbClr val="343434"/>
          </a:solidFill>
        </p:spPr>
      </p:sp>
      <p:sp>
        <p:nvSpPr>
          <p:cNvPr name="TextBox 5" id="5"/>
          <p:cNvSpPr txBox="true"/>
          <p:nvPr/>
        </p:nvSpPr>
        <p:spPr>
          <a:xfrm rot="5400000">
            <a:off x="15919887" y="8003746"/>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JANUARY 2020</a:t>
            </a:r>
          </a:p>
        </p:txBody>
      </p:sp>
      <p:sp>
        <p:nvSpPr>
          <p:cNvPr name="TextBox 6" id="6"/>
          <p:cNvSpPr txBox="true"/>
          <p:nvPr/>
        </p:nvSpPr>
        <p:spPr>
          <a:xfrm rot="5400000">
            <a:off x="15979019" y="1788856"/>
            <a:ext cx="2059486" cy="539175"/>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Marketing Plan | January 2020</a:t>
            </a:r>
          </a:p>
        </p:txBody>
      </p:sp>
      <p:sp>
        <p:nvSpPr>
          <p:cNvPr name="TextBox 7" id="7"/>
          <p:cNvSpPr txBox="true"/>
          <p:nvPr/>
        </p:nvSpPr>
        <p:spPr>
          <a:xfrm rot="0">
            <a:off x="2277873" y="1749262"/>
            <a:ext cx="5555346" cy="5480878"/>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Clasic Machine Leaning Models</a:t>
            </a:r>
          </a:p>
        </p:txBody>
      </p:sp>
      <p:sp>
        <p:nvSpPr>
          <p:cNvPr name="Freeform 8" id="8"/>
          <p:cNvSpPr/>
          <p:nvPr/>
        </p:nvSpPr>
        <p:spPr>
          <a:xfrm flipH="false" flipV="false" rot="-5400000">
            <a:off x="1028700" y="761504"/>
            <a:ext cx="987759" cy="987759"/>
          </a:xfrm>
          <a:custGeom>
            <a:avLst/>
            <a:gdLst/>
            <a:ahLst/>
            <a:cxnLst/>
            <a:rect r="r" b="b" t="t" l="l"/>
            <a:pathLst>
              <a:path h="987759" w="987759">
                <a:moveTo>
                  <a:pt x="0" y="0"/>
                </a:moveTo>
                <a:lnTo>
                  <a:pt x="987759" y="0"/>
                </a:lnTo>
                <a:lnTo>
                  <a:pt x="987759" y="987758"/>
                </a:lnTo>
                <a:lnTo>
                  <a:pt x="0" y="987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256862" y="2001293"/>
            <a:ext cx="6865344" cy="6656070"/>
          </a:xfrm>
          <a:prstGeom prst="rect">
            <a:avLst/>
          </a:prstGeom>
        </p:spPr>
        <p:txBody>
          <a:bodyPr anchor="t" rtlCol="false" tIns="0" lIns="0" bIns="0" rIns="0">
            <a:spAutoFit/>
          </a:bodyPr>
          <a:lstStyle/>
          <a:p>
            <a:pPr algn="just">
              <a:lnSpc>
                <a:spcPts val="3779"/>
              </a:lnSpc>
            </a:pPr>
            <a:r>
              <a:rPr lang="en-US" sz="2700">
                <a:solidFill>
                  <a:srgbClr val="343434"/>
                </a:solidFill>
                <a:latin typeface="DejaVu Serif Bold"/>
              </a:rPr>
              <a:t>·      SVC</a:t>
            </a:r>
          </a:p>
          <a:p>
            <a:pPr algn="just">
              <a:lnSpc>
                <a:spcPts val="3779"/>
              </a:lnSpc>
            </a:pPr>
            <a:r>
              <a:rPr lang="en-US" sz="2700">
                <a:solidFill>
                  <a:srgbClr val="343434"/>
                </a:solidFill>
                <a:latin typeface="DejaVu Serif Bold"/>
              </a:rPr>
              <a:t>·      KNeighborsClassifier</a:t>
            </a:r>
          </a:p>
          <a:p>
            <a:pPr algn="just">
              <a:lnSpc>
                <a:spcPts val="3779"/>
              </a:lnSpc>
            </a:pPr>
            <a:r>
              <a:rPr lang="en-US" sz="2700">
                <a:solidFill>
                  <a:srgbClr val="343434"/>
                </a:solidFill>
                <a:latin typeface="DejaVu Serif Bold"/>
              </a:rPr>
              <a:t>·      MultinomialNB</a:t>
            </a:r>
          </a:p>
          <a:p>
            <a:pPr algn="just">
              <a:lnSpc>
                <a:spcPts val="3779"/>
              </a:lnSpc>
            </a:pPr>
            <a:r>
              <a:rPr lang="en-US" sz="2700">
                <a:solidFill>
                  <a:srgbClr val="343434"/>
                </a:solidFill>
                <a:latin typeface="DejaVu Serif Bold"/>
              </a:rPr>
              <a:t>·      GaussianNB</a:t>
            </a:r>
          </a:p>
          <a:p>
            <a:pPr algn="just">
              <a:lnSpc>
                <a:spcPts val="3779"/>
              </a:lnSpc>
            </a:pPr>
            <a:r>
              <a:rPr lang="en-US" sz="2700">
                <a:solidFill>
                  <a:srgbClr val="343434"/>
                </a:solidFill>
                <a:latin typeface="DejaVu Serif Bold"/>
              </a:rPr>
              <a:t>·      BernoulliNB</a:t>
            </a:r>
          </a:p>
          <a:p>
            <a:pPr algn="just">
              <a:lnSpc>
                <a:spcPts val="3779"/>
              </a:lnSpc>
            </a:pPr>
            <a:r>
              <a:rPr lang="en-US" sz="2700">
                <a:solidFill>
                  <a:srgbClr val="343434"/>
                </a:solidFill>
                <a:latin typeface="DejaVu Serif Bold"/>
              </a:rPr>
              <a:t>·      DecisionTreeClassifier</a:t>
            </a:r>
          </a:p>
          <a:p>
            <a:pPr algn="just">
              <a:lnSpc>
                <a:spcPts val="3779"/>
              </a:lnSpc>
            </a:pPr>
            <a:r>
              <a:rPr lang="en-US" sz="2700">
                <a:solidFill>
                  <a:srgbClr val="343434"/>
                </a:solidFill>
                <a:latin typeface="DejaVu Serif Bold"/>
              </a:rPr>
              <a:t>·      LogisticRegression</a:t>
            </a:r>
          </a:p>
          <a:p>
            <a:pPr algn="just">
              <a:lnSpc>
                <a:spcPts val="3779"/>
              </a:lnSpc>
            </a:pPr>
            <a:r>
              <a:rPr lang="en-US" sz="2700">
                <a:solidFill>
                  <a:srgbClr val="343434"/>
                </a:solidFill>
                <a:latin typeface="DejaVu Serif Bold"/>
              </a:rPr>
              <a:t>·      RandomForestClassifier</a:t>
            </a:r>
          </a:p>
          <a:p>
            <a:pPr algn="just">
              <a:lnSpc>
                <a:spcPts val="3779"/>
              </a:lnSpc>
            </a:pPr>
            <a:r>
              <a:rPr lang="en-US" sz="2700">
                <a:solidFill>
                  <a:srgbClr val="343434"/>
                </a:solidFill>
                <a:latin typeface="DejaVu Serif Bold"/>
              </a:rPr>
              <a:t>·      AdaBoostClassifier</a:t>
            </a:r>
          </a:p>
          <a:p>
            <a:pPr algn="just">
              <a:lnSpc>
                <a:spcPts val="3779"/>
              </a:lnSpc>
            </a:pPr>
            <a:r>
              <a:rPr lang="en-US" sz="2700">
                <a:solidFill>
                  <a:srgbClr val="343434"/>
                </a:solidFill>
                <a:latin typeface="DejaVu Serif Bold"/>
              </a:rPr>
              <a:t>·      BaggingClassifier</a:t>
            </a:r>
          </a:p>
          <a:p>
            <a:pPr algn="just">
              <a:lnSpc>
                <a:spcPts val="3779"/>
              </a:lnSpc>
            </a:pPr>
            <a:r>
              <a:rPr lang="en-US" sz="2700">
                <a:solidFill>
                  <a:srgbClr val="343434"/>
                </a:solidFill>
                <a:latin typeface="DejaVu Serif Bold"/>
              </a:rPr>
              <a:t>·      ExtraTreesClassifier</a:t>
            </a:r>
          </a:p>
          <a:p>
            <a:pPr algn="just">
              <a:lnSpc>
                <a:spcPts val="3779"/>
              </a:lnSpc>
            </a:pPr>
            <a:r>
              <a:rPr lang="en-US" sz="2700">
                <a:solidFill>
                  <a:srgbClr val="343434"/>
                </a:solidFill>
                <a:latin typeface="DejaVu Serif Bold"/>
              </a:rPr>
              <a:t>·      GradientBoostingClassifier</a:t>
            </a:r>
          </a:p>
          <a:p>
            <a:pPr algn="just">
              <a:lnSpc>
                <a:spcPts val="3779"/>
              </a:lnSpc>
            </a:pPr>
            <a:r>
              <a:rPr lang="en-US" sz="2700">
                <a:solidFill>
                  <a:srgbClr val="343434"/>
                </a:solidFill>
                <a:latin typeface="DejaVu Serif Bold"/>
              </a:rPr>
              <a:t>·      XGBClassifier</a:t>
            </a:r>
          </a:p>
          <a:p>
            <a:pPr algn="just">
              <a:lnSpc>
                <a:spcPts val="377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7962" y="2174917"/>
            <a:ext cx="8229600" cy="6782740"/>
          </a:xfrm>
          <a:custGeom>
            <a:avLst/>
            <a:gdLst/>
            <a:ahLst/>
            <a:cxnLst/>
            <a:rect r="r" b="b" t="t" l="l"/>
            <a:pathLst>
              <a:path h="6782740" w="8229600">
                <a:moveTo>
                  <a:pt x="0" y="0"/>
                </a:moveTo>
                <a:lnTo>
                  <a:pt x="8229600" y="0"/>
                </a:lnTo>
                <a:lnTo>
                  <a:pt x="8229600" y="6782740"/>
                </a:lnTo>
                <a:lnTo>
                  <a:pt x="0" y="6782740"/>
                </a:lnTo>
                <a:lnTo>
                  <a:pt x="0" y="0"/>
                </a:lnTo>
                <a:close/>
              </a:path>
            </a:pathLst>
          </a:custGeom>
          <a:blipFill>
            <a:blip r:embed="rId2"/>
            <a:stretch>
              <a:fillRect l="-98808" t="0" r="-16028" b="-7850"/>
            </a:stretch>
          </a:blipFill>
        </p:spPr>
      </p:sp>
      <p:sp>
        <p:nvSpPr>
          <p:cNvPr name="TextBox 3" id="3"/>
          <p:cNvSpPr txBox="true"/>
          <p:nvPr/>
        </p:nvSpPr>
        <p:spPr>
          <a:xfrm rot="0">
            <a:off x="13704977" y="5737419"/>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04</a:t>
            </a:r>
          </a:p>
        </p:txBody>
      </p:sp>
      <p:sp>
        <p:nvSpPr>
          <p:cNvPr name="Freeform 4" id="4"/>
          <p:cNvSpPr/>
          <p:nvPr/>
        </p:nvSpPr>
        <p:spPr>
          <a:xfrm flipH="false" flipV="false" rot="-5400000">
            <a:off x="9252839" y="2174917"/>
            <a:ext cx="8229600" cy="6782740"/>
          </a:xfrm>
          <a:custGeom>
            <a:avLst/>
            <a:gdLst/>
            <a:ahLst/>
            <a:cxnLst/>
            <a:rect r="r" b="b" t="t" l="l"/>
            <a:pathLst>
              <a:path h="6782740" w="8229600">
                <a:moveTo>
                  <a:pt x="0" y="0"/>
                </a:moveTo>
                <a:lnTo>
                  <a:pt x="8229600" y="0"/>
                </a:lnTo>
                <a:lnTo>
                  <a:pt x="8229600" y="6782740"/>
                </a:lnTo>
                <a:lnTo>
                  <a:pt x="0" y="6782740"/>
                </a:lnTo>
                <a:lnTo>
                  <a:pt x="0" y="0"/>
                </a:lnTo>
                <a:close/>
              </a:path>
            </a:pathLst>
          </a:custGeom>
          <a:blipFill>
            <a:blip r:embed="rId2"/>
            <a:stretch>
              <a:fillRect l="-55084" t="0" r="-59752" b="-7850"/>
            </a:stretch>
          </a:blipFill>
        </p:spPr>
      </p:sp>
      <p:sp>
        <p:nvSpPr>
          <p:cNvPr name="TextBox 5" id="5"/>
          <p:cNvSpPr txBox="true"/>
          <p:nvPr/>
        </p:nvSpPr>
        <p:spPr>
          <a:xfrm rot="0">
            <a:off x="2882194" y="1715271"/>
            <a:ext cx="4810514" cy="679450"/>
          </a:xfrm>
          <a:prstGeom prst="rect">
            <a:avLst/>
          </a:prstGeom>
        </p:spPr>
        <p:txBody>
          <a:bodyPr anchor="t" rtlCol="false" tIns="0" lIns="0" bIns="0" rIns="0">
            <a:spAutoFit/>
          </a:bodyPr>
          <a:lstStyle/>
          <a:p>
            <a:pPr>
              <a:lnSpc>
                <a:spcPts val="5599"/>
              </a:lnSpc>
            </a:pPr>
            <a:r>
              <a:rPr lang="en-US" sz="3999">
                <a:solidFill>
                  <a:srgbClr val="343434"/>
                </a:solidFill>
                <a:latin typeface="HK Grotesk Medium"/>
              </a:rPr>
              <a:t>CountVectorizer</a:t>
            </a:r>
          </a:p>
        </p:txBody>
      </p:sp>
      <p:sp>
        <p:nvSpPr>
          <p:cNvPr name="TextBox 6" id="6"/>
          <p:cNvSpPr txBox="true"/>
          <p:nvPr/>
        </p:nvSpPr>
        <p:spPr>
          <a:xfrm rot="0">
            <a:off x="11200751" y="7871260"/>
            <a:ext cx="4810514" cy="679450"/>
          </a:xfrm>
          <a:prstGeom prst="rect">
            <a:avLst/>
          </a:prstGeom>
        </p:spPr>
        <p:txBody>
          <a:bodyPr anchor="t" rtlCol="false" tIns="0" lIns="0" bIns="0" rIns="0">
            <a:spAutoFit/>
          </a:bodyPr>
          <a:lstStyle/>
          <a:p>
            <a:pPr algn="r">
              <a:lnSpc>
                <a:spcPts val="5599"/>
              </a:lnSpc>
            </a:pPr>
            <a:r>
              <a:rPr lang="en-US" sz="3999">
                <a:solidFill>
                  <a:srgbClr val="343434"/>
                </a:solidFill>
                <a:latin typeface="HK Grotesk Medium"/>
              </a:rPr>
              <a:t>TF-IDF</a:t>
            </a:r>
          </a:p>
        </p:txBody>
      </p:sp>
      <p:sp>
        <p:nvSpPr>
          <p:cNvPr name="TextBox 7" id="7"/>
          <p:cNvSpPr txBox="true"/>
          <p:nvPr/>
        </p:nvSpPr>
        <p:spPr>
          <a:xfrm rot="0">
            <a:off x="1911392" y="2798720"/>
            <a:ext cx="6563585" cy="6227485"/>
          </a:xfrm>
          <a:prstGeom prst="rect">
            <a:avLst/>
          </a:prstGeom>
        </p:spPr>
        <p:txBody>
          <a:bodyPr anchor="t" rtlCol="false" tIns="0" lIns="0" bIns="0" rIns="0">
            <a:spAutoFit/>
          </a:bodyPr>
          <a:lstStyle/>
          <a:p>
            <a:pPr algn="just" marL="592629" indent="-296314" lvl="1">
              <a:lnSpc>
                <a:spcPts val="3842"/>
              </a:lnSpc>
              <a:buFont typeface="Arial"/>
              <a:buChar char="•"/>
            </a:pPr>
            <a:r>
              <a:rPr lang="en-US" sz="2744">
                <a:solidFill>
                  <a:srgbClr val="343434"/>
                </a:solidFill>
                <a:latin typeface="Canva Sans 1"/>
              </a:rPr>
              <a:t>Generates a bag-of-words representation, which simply counts the frequency of each word in the text.</a:t>
            </a:r>
          </a:p>
          <a:p>
            <a:pPr algn="just" marL="592629" indent="-296314" lvl="1">
              <a:lnSpc>
                <a:spcPts val="3842"/>
              </a:lnSpc>
              <a:buFont typeface="Arial"/>
              <a:buChar char="•"/>
            </a:pPr>
            <a:r>
              <a:rPr lang="en-US" sz="2744">
                <a:solidFill>
                  <a:srgbClr val="343434"/>
                </a:solidFill>
                <a:latin typeface="Canva Sans 1"/>
              </a:rPr>
              <a:t>Does not take into account the importance of each word in the text, and treats all words equally.</a:t>
            </a:r>
          </a:p>
          <a:p>
            <a:pPr algn="just" marL="592629" indent="-296314" lvl="1">
              <a:lnSpc>
                <a:spcPts val="3842"/>
              </a:lnSpc>
              <a:buFont typeface="Arial"/>
              <a:buChar char="•"/>
            </a:pPr>
            <a:r>
              <a:rPr lang="en-US" sz="2744">
                <a:solidFill>
                  <a:srgbClr val="343434"/>
                </a:solidFill>
                <a:latin typeface="Canva Sans 1"/>
              </a:rPr>
              <a:t>Can be useful for tasks such as text classification or clustering, where the frequency of certain words may be indicative of the text's category or topic.</a:t>
            </a:r>
          </a:p>
          <a:p>
            <a:pPr algn="just">
              <a:lnSpc>
                <a:spcPts val="3842"/>
              </a:lnSpc>
            </a:pPr>
          </a:p>
        </p:txBody>
      </p:sp>
      <p:sp>
        <p:nvSpPr>
          <p:cNvPr name="TextBox 8" id="8"/>
          <p:cNvSpPr txBox="true"/>
          <p:nvPr/>
        </p:nvSpPr>
        <p:spPr>
          <a:xfrm rot="0">
            <a:off x="10276883" y="1988497"/>
            <a:ext cx="6181512" cy="6381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43434"/>
                </a:solidFill>
                <a:latin typeface="Canva Sans 1"/>
              </a:rPr>
              <a:t>Stands for "term frequency-inverse document frequency".</a:t>
            </a:r>
          </a:p>
          <a:p>
            <a:pPr algn="just" marL="647700" indent="-323850" lvl="1">
              <a:lnSpc>
                <a:spcPts val="4200"/>
              </a:lnSpc>
              <a:buFont typeface="Arial"/>
              <a:buChar char="•"/>
            </a:pPr>
            <a:r>
              <a:rPr lang="en-US" sz="3000">
                <a:solidFill>
                  <a:srgbClr val="343434"/>
                </a:solidFill>
                <a:latin typeface="Canva Sans 1"/>
              </a:rPr>
              <a:t>Accounts for the importance of each word in the text.</a:t>
            </a:r>
          </a:p>
          <a:p>
            <a:pPr algn="just" marL="647700" indent="-323850" lvl="1">
              <a:lnSpc>
                <a:spcPts val="4200"/>
              </a:lnSpc>
              <a:buFont typeface="Arial"/>
              <a:buChar char="•"/>
            </a:pPr>
            <a:r>
              <a:rPr lang="en-US" sz="3000">
                <a:solidFill>
                  <a:srgbClr val="343434"/>
                </a:solidFill>
                <a:latin typeface="Canva Sans 1"/>
              </a:rPr>
              <a:t>Can be useful for tasks such as information retrieval or document similarity, where more important words can be used to match documents or identify relevant information.</a:t>
            </a:r>
          </a:p>
          <a:p>
            <a:pPr algn="just">
              <a:lnSpc>
                <a:spcPts val="4200"/>
              </a:lnSpc>
            </a:pPr>
          </a:p>
        </p:txBody>
      </p:sp>
      <p:sp>
        <p:nvSpPr>
          <p:cNvPr name="TextBox 9" id="9"/>
          <p:cNvSpPr txBox="true"/>
          <p:nvPr/>
        </p:nvSpPr>
        <p:spPr>
          <a:xfrm rot="0">
            <a:off x="4528636" y="516890"/>
            <a:ext cx="8330993" cy="511810"/>
          </a:xfrm>
          <a:prstGeom prst="rect">
            <a:avLst/>
          </a:prstGeom>
        </p:spPr>
        <p:txBody>
          <a:bodyPr anchor="t" rtlCol="false" tIns="0" lIns="0" bIns="0" rIns="0">
            <a:spAutoFit/>
          </a:bodyPr>
          <a:lstStyle/>
          <a:p>
            <a:pPr>
              <a:lnSpc>
                <a:spcPts val="4159"/>
              </a:lnSpc>
            </a:pPr>
            <a:r>
              <a:rPr lang="en-US" sz="3199" spc="159">
                <a:solidFill>
                  <a:srgbClr val="343434"/>
                </a:solidFill>
                <a:latin typeface="Canva Sans Medium"/>
              </a:rPr>
              <a:t>Compare CountVectorizer &amp; TF-IDF</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569192" y="3073090"/>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57418" t="0" r="-57418" b="-127857"/>
            </a:stretch>
          </a:blipFill>
        </p:spPr>
      </p:sp>
      <p:sp>
        <p:nvSpPr>
          <p:cNvPr name="AutoShape 3" id="3"/>
          <p:cNvSpPr/>
          <p:nvPr/>
        </p:nvSpPr>
        <p:spPr>
          <a:xfrm rot="-10800000">
            <a:off x="16994475" y="3709109"/>
            <a:ext cx="9525" cy="2740991"/>
          </a:xfrm>
          <a:prstGeom prst="rect">
            <a:avLst/>
          </a:prstGeom>
          <a:solidFill>
            <a:srgbClr val="343434"/>
          </a:solidFill>
        </p:spPr>
      </p:sp>
      <p:sp>
        <p:nvSpPr>
          <p:cNvPr name="Freeform 4" id="4"/>
          <p:cNvSpPr/>
          <p:nvPr/>
        </p:nvSpPr>
        <p:spPr>
          <a:xfrm flipH="false" flipV="false" rot="-5400000">
            <a:off x="827345" y="534821"/>
            <a:ext cx="987759" cy="987759"/>
          </a:xfrm>
          <a:custGeom>
            <a:avLst/>
            <a:gdLst/>
            <a:ahLst/>
            <a:cxnLst/>
            <a:rect r="r" b="b" t="t" l="l"/>
            <a:pathLst>
              <a:path h="987759" w="987759">
                <a:moveTo>
                  <a:pt x="0" y="0"/>
                </a:moveTo>
                <a:lnTo>
                  <a:pt x="987759" y="0"/>
                </a:lnTo>
                <a:lnTo>
                  <a:pt x="987759" y="987758"/>
                </a:lnTo>
                <a:lnTo>
                  <a:pt x="0" y="987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143393" y="1728402"/>
            <a:ext cx="11288513" cy="8063223"/>
          </a:xfrm>
          <a:custGeom>
            <a:avLst/>
            <a:gdLst/>
            <a:ahLst/>
            <a:cxnLst/>
            <a:rect r="r" b="b" t="t" l="l"/>
            <a:pathLst>
              <a:path h="8063223" w="11288513">
                <a:moveTo>
                  <a:pt x="0" y="0"/>
                </a:moveTo>
                <a:lnTo>
                  <a:pt x="11288512" y="0"/>
                </a:lnTo>
                <a:lnTo>
                  <a:pt x="11288512" y="8063223"/>
                </a:lnTo>
                <a:lnTo>
                  <a:pt x="0" y="8063223"/>
                </a:lnTo>
                <a:lnTo>
                  <a:pt x="0" y="0"/>
                </a:lnTo>
                <a:close/>
              </a:path>
            </a:pathLst>
          </a:custGeom>
          <a:blipFill>
            <a:blip r:embed="rId5"/>
            <a:stretch>
              <a:fillRect l="0" t="0" r="0" b="0"/>
            </a:stretch>
          </a:blipFill>
        </p:spPr>
      </p:sp>
      <p:grpSp>
        <p:nvGrpSpPr>
          <p:cNvPr name="Group 6" id="6"/>
          <p:cNvGrpSpPr/>
          <p:nvPr/>
        </p:nvGrpSpPr>
        <p:grpSpPr>
          <a:xfrm rot="0">
            <a:off x="3545328" y="152911"/>
            <a:ext cx="8553039" cy="2739337"/>
            <a:chOff x="0" y="0"/>
            <a:chExt cx="11404051" cy="3652449"/>
          </a:xfrm>
        </p:grpSpPr>
        <p:sp>
          <p:nvSpPr>
            <p:cNvPr name="TextBox 7" id="7"/>
            <p:cNvSpPr txBox="true"/>
            <p:nvPr/>
          </p:nvSpPr>
          <p:spPr>
            <a:xfrm rot="0">
              <a:off x="0" y="0"/>
              <a:ext cx="11404051" cy="1765300"/>
            </a:xfrm>
            <a:prstGeom prst="rect">
              <a:avLst/>
            </a:prstGeom>
          </p:spPr>
          <p:txBody>
            <a:bodyPr anchor="t" rtlCol="false" tIns="0" lIns="0" bIns="0" rIns="0">
              <a:spAutoFit/>
            </a:bodyPr>
            <a:lstStyle/>
            <a:p>
              <a:pPr>
                <a:lnSpc>
                  <a:spcPts val="10429"/>
                </a:lnSpc>
              </a:pPr>
              <a:r>
                <a:rPr lang="en-US" sz="8691">
                  <a:solidFill>
                    <a:srgbClr val="343434"/>
                  </a:solidFill>
                  <a:latin typeface="HK Grotesk Bold"/>
                </a:rPr>
                <a:t>CountVectorizer </a:t>
              </a:r>
            </a:p>
          </p:txBody>
        </p:sp>
        <p:sp>
          <p:nvSpPr>
            <p:cNvPr name="TextBox 8" id="8"/>
            <p:cNvSpPr txBox="true"/>
            <p:nvPr/>
          </p:nvSpPr>
          <p:spPr>
            <a:xfrm rot="0">
              <a:off x="0" y="2781923"/>
              <a:ext cx="11404051" cy="870527"/>
            </a:xfrm>
            <a:prstGeom prst="rect">
              <a:avLst/>
            </a:prstGeom>
          </p:spPr>
          <p:txBody>
            <a:bodyPr anchor="t" rtlCol="false" tIns="0" lIns="0" bIns="0" rIns="0">
              <a:spAutoFit/>
            </a:bodyPr>
            <a:lstStyle/>
            <a:p>
              <a:pPr>
                <a:lnSpc>
                  <a:spcPts val="5439"/>
                </a:lnSpc>
              </a:pPr>
            </a:p>
          </p:txBody>
        </p:sp>
      </p:grpSp>
      <p:sp>
        <p:nvSpPr>
          <p:cNvPr name="TextBox 9" id="9"/>
          <p:cNvSpPr txBox="true"/>
          <p:nvPr/>
        </p:nvSpPr>
        <p:spPr>
          <a:xfrm rot="0">
            <a:off x="12098366" y="6440575"/>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11</a:t>
            </a:r>
          </a:p>
        </p:txBody>
      </p:sp>
      <p:sp>
        <p:nvSpPr>
          <p:cNvPr name="TextBox 10" id="10"/>
          <p:cNvSpPr txBox="true"/>
          <p:nvPr/>
        </p:nvSpPr>
        <p:spPr>
          <a:xfrm rot="0">
            <a:off x="827345" y="3359714"/>
            <a:ext cx="2853264" cy="4800600"/>
          </a:xfrm>
          <a:prstGeom prst="rect">
            <a:avLst/>
          </a:prstGeom>
        </p:spPr>
        <p:txBody>
          <a:bodyPr anchor="t" rtlCol="false" tIns="0" lIns="0" bIns="0" rIns="0">
            <a:spAutoFit/>
          </a:bodyPr>
          <a:lstStyle/>
          <a:p>
            <a:pPr algn="just">
              <a:lnSpc>
                <a:spcPts val="4799"/>
              </a:lnSpc>
              <a:spcBef>
                <a:spcPct val="0"/>
              </a:spcBef>
            </a:pPr>
            <a:r>
              <a:rPr lang="en-US" sz="3999">
                <a:solidFill>
                  <a:srgbClr val="343434"/>
                </a:solidFill>
                <a:latin typeface="Canva Sans 1"/>
              </a:rPr>
              <a:t>Convert a collection of text documents to a matrix of token counts.</a:t>
            </a:r>
          </a:p>
          <a:p>
            <a:pPr algn="just">
              <a:lnSpc>
                <a:spcPts val="479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312" t="21875" r="29312" b="21874"/>
          <a:stretch>
            <a:fillRect/>
          </a:stretch>
        </p:blipFill>
        <p:spPr>
          <a:xfrm flipH="false" flipV="false">
            <a:off x="0" y="0"/>
            <a:ext cx="18288000" cy="10287000"/>
          </a:xfrm>
          <a:prstGeom prst="rect">
            <a:avLst/>
          </a:prstGeom>
        </p:spPr>
      </p:pic>
      <p:sp>
        <p:nvSpPr>
          <p:cNvPr name="Freeform 3" id="3"/>
          <p:cNvSpPr/>
          <p:nvPr/>
        </p:nvSpPr>
        <p:spPr>
          <a:xfrm flipH="false" flipV="false" rot="0">
            <a:off x="16765421" y="1028700"/>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66280" y="4885139"/>
            <a:ext cx="2922625" cy="2854500"/>
            <a:chOff x="0" y="0"/>
            <a:chExt cx="3896833" cy="3806000"/>
          </a:xfrm>
        </p:grpSpPr>
        <p:sp>
          <p:nvSpPr>
            <p:cNvPr name="TextBox 5" id="5"/>
            <p:cNvSpPr txBox="true"/>
            <p:nvPr/>
          </p:nvSpPr>
          <p:spPr>
            <a:xfrm rot="0">
              <a:off x="0" y="-200025"/>
              <a:ext cx="3896833" cy="1026372"/>
            </a:xfrm>
            <a:prstGeom prst="rect">
              <a:avLst/>
            </a:prstGeom>
          </p:spPr>
          <p:txBody>
            <a:bodyPr anchor="t" rtlCol="false" tIns="0" lIns="0" bIns="0" rIns="0">
              <a:spAutoFit/>
            </a:bodyPr>
            <a:lstStyle/>
            <a:p>
              <a:pPr>
                <a:lnSpc>
                  <a:spcPts val="5740"/>
                </a:lnSpc>
              </a:pPr>
              <a:r>
                <a:rPr lang="en-US" sz="4100">
                  <a:solidFill>
                    <a:srgbClr val="6147FF"/>
                  </a:solidFill>
                  <a:latin typeface="Agrandir Wide Medium Bold"/>
                </a:rPr>
                <a:t>Step 2</a:t>
              </a:r>
            </a:p>
          </p:txBody>
        </p:sp>
        <p:sp>
          <p:nvSpPr>
            <p:cNvPr name="TextBox 6" id="6"/>
            <p:cNvSpPr txBox="true"/>
            <p:nvPr/>
          </p:nvSpPr>
          <p:spPr>
            <a:xfrm rot="0">
              <a:off x="0" y="1371833"/>
              <a:ext cx="3896833" cy="2434167"/>
            </a:xfrm>
            <a:prstGeom prst="rect">
              <a:avLst/>
            </a:prstGeom>
          </p:spPr>
          <p:txBody>
            <a:bodyPr anchor="t" rtlCol="false" tIns="0" lIns="0" bIns="0" rIns="0">
              <a:spAutoFit/>
            </a:bodyPr>
            <a:lstStyle/>
            <a:p>
              <a:pPr>
                <a:lnSpc>
                  <a:spcPts val="4900"/>
                </a:lnSpc>
              </a:pPr>
              <a:r>
                <a:rPr lang="en-US" sz="3500">
                  <a:solidFill>
                    <a:srgbClr val="121212"/>
                  </a:solidFill>
                  <a:latin typeface="Now"/>
                </a:rPr>
                <a:t>Exploratory data analysis (EDA)</a:t>
              </a:r>
            </a:p>
          </p:txBody>
        </p:sp>
      </p:grpSp>
      <p:grpSp>
        <p:nvGrpSpPr>
          <p:cNvPr name="Group 7" id="7"/>
          <p:cNvGrpSpPr/>
          <p:nvPr/>
        </p:nvGrpSpPr>
        <p:grpSpPr>
          <a:xfrm rot="0">
            <a:off x="396557" y="4888792"/>
            <a:ext cx="2312548" cy="3297607"/>
            <a:chOff x="0" y="0"/>
            <a:chExt cx="3083398" cy="4396809"/>
          </a:xfrm>
        </p:grpSpPr>
        <p:sp>
          <p:nvSpPr>
            <p:cNvPr name="TextBox 8" id="8"/>
            <p:cNvSpPr txBox="true"/>
            <p:nvPr/>
          </p:nvSpPr>
          <p:spPr>
            <a:xfrm rot="0">
              <a:off x="0" y="-200025"/>
              <a:ext cx="3083398" cy="1026247"/>
            </a:xfrm>
            <a:prstGeom prst="rect">
              <a:avLst/>
            </a:prstGeom>
          </p:spPr>
          <p:txBody>
            <a:bodyPr anchor="t" rtlCol="false" tIns="0" lIns="0" bIns="0" rIns="0">
              <a:spAutoFit/>
            </a:bodyPr>
            <a:lstStyle/>
            <a:p>
              <a:pPr>
                <a:lnSpc>
                  <a:spcPts val="5745"/>
                </a:lnSpc>
              </a:pPr>
              <a:r>
                <a:rPr lang="en-US" sz="4103">
                  <a:solidFill>
                    <a:srgbClr val="6147FF"/>
                  </a:solidFill>
                  <a:latin typeface="Agrandir Wide Medium Bold"/>
                </a:rPr>
                <a:t>Step 1</a:t>
              </a:r>
            </a:p>
          </p:txBody>
        </p:sp>
        <p:sp>
          <p:nvSpPr>
            <p:cNvPr name="TextBox 9" id="9"/>
            <p:cNvSpPr txBox="true"/>
            <p:nvPr/>
          </p:nvSpPr>
          <p:spPr>
            <a:xfrm rot="0">
              <a:off x="0" y="3636522"/>
              <a:ext cx="3083398" cy="760286"/>
            </a:xfrm>
            <a:prstGeom prst="rect">
              <a:avLst/>
            </a:prstGeom>
          </p:spPr>
          <p:txBody>
            <a:bodyPr anchor="t" rtlCol="false" tIns="0" lIns="0" bIns="0" rIns="0">
              <a:spAutoFit/>
            </a:bodyPr>
            <a:lstStyle/>
            <a:p>
              <a:pPr>
                <a:lnSpc>
                  <a:spcPts val="4833"/>
                </a:lnSpc>
              </a:pPr>
            </a:p>
          </p:txBody>
        </p:sp>
        <p:sp>
          <p:nvSpPr>
            <p:cNvPr name="TextBox 10" id="10"/>
            <p:cNvSpPr txBox="true"/>
            <p:nvPr/>
          </p:nvSpPr>
          <p:spPr>
            <a:xfrm rot="0">
              <a:off x="0" y="1438594"/>
              <a:ext cx="3083398" cy="1608667"/>
            </a:xfrm>
            <a:prstGeom prst="rect">
              <a:avLst/>
            </a:prstGeom>
          </p:spPr>
          <p:txBody>
            <a:bodyPr anchor="t" rtlCol="false" tIns="0" lIns="0" bIns="0" rIns="0">
              <a:spAutoFit/>
            </a:bodyPr>
            <a:lstStyle/>
            <a:p>
              <a:pPr>
                <a:lnSpc>
                  <a:spcPts val="4900"/>
                </a:lnSpc>
              </a:pPr>
              <a:r>
                <a:rPr lang="en-US" sz="3500">
                  <a:solidFill>
                    <a:srgbClr val="000000"/>
                  </a:solidFill>
                  <a:latin typeface="Now"/>
                </a:rPr>
                <a:t>Data cleaning</a:t>
              </a:r>
            </a:p>
          </p:txBody>
        </p:sp>
      </p:grpSp>
      <p:grpSp>
        <p:nvGrpSpPr>
          <p:cNvPr name="Group 11" id="11"/>
          <p:cNvGrpSpPr/>
          <p:nvPr/>
        </p:nvGrpSpPr>
        <p:grpSpPr>
          <a:xfrm rot="0">
            <a:off x="6185503" y="4888792"/>
            <a:ext cx="3735876" cy="2290021"/>
            <a:chOff x="0" y="0"/>
            <a:chExt cx="4981168" cy="3053362"/>
          </a:xfrm>
        </p:grpSpPr>
        <p:sp>
          <p:nvSpPr>
            <p:cNvPr name="TextBox 12" id="12"/>
            <p:cNvSpPr txBox="true"/>
            <p:nvPr/>
          </p:nvSpPr>
          <p:spPr>
            <a:xfrm rot="0">
              <a:off x="0" y="-200025"/>
              <a:ext cx="4981168" cy="1026372"/>
            </a:xfrm>
            <a:prstGeom prst="rect">
              <a:avLst/>
            </a:prstGeom>
          </p:spPr>
          <p:txBody>
            <a:bodyPr anchor="t" rtlCol="false" tIns="0" lIns="0" bIns="0" rIns="0">
              <a:spAutoFit/>
            </a:bodyPr>
            <a:lstStyle/>
            <a:p>
              <a:pPr>
                <a:lnSpc>
                  <a:spcPts val="5740"/>
                </a:lnSpc>
              </a:pPr>
              <a:r>
                <a:rPr lang="en-US" sz="4100">
                  <a:solidFill>
                    <a:srgbClr val="6147FF"/>
                  </a:solidFill>
                  <a:latin typeface="Agrandir Wide Medium Bold"/>
                </a:rPr>
                <a:t>Step 3</a:t>
              </a:r>
            </a:p>
          </p:txBody>
        </p:sp>
        <p:sp>
          <p:nvSpPr>
            <p:cNvPr name="TextBox 13" id="13"/>
            <p:cNvSpPr txBox="true"/>
            <p:nvPr/>
          </p:nvSpPr>
          <p:spPr>
            <a:xfrm rot="0">
              <a:off x="0" y="1444695"/>
              <a:ext cx="4981168" cy="1608667"/>
            </a:xfrm>
            <a:prstGeom prst="rect">
              <a:avLst/>
            </a:prstGeom>
          </p:spPr>
          <p:txBody>
            <a:bodyPr anchor="t" rtlCol="false" tIns="0" lIns="0" bIns="0" rIns="0">
              <a:spAutoFit/>
            </a:bodyPr>
            <a:lstStyle/>
            <a:p>
              <a:pPr>
                <a:lnSpc>
                  <a:spcPts val="4900"/>
                </a:lnSpc>
              </a:pPr>
              <a:r>
                <a:rPr lang="en-US" sz="3500">
                  <a:solidFill>
                    <a:srgbClr val="121212"/>
                  </a:solidFill>
                  <a:latin typeface="Now"/>
                </a:rPr>
                <a:t>Data preprocessing</a:t>
              </a:r>
            </a:p>
          </p:txBody>
        </p:sp>
      </p:grpSp>
      <p:grpSp>
        <p:nvGrpSpPr>
          <p:cNvPr name="Group 14" id="14"/>
          <p:cNvGrpSpPr/>
          <p:nvPr/>
        </p:nvGrpSpPr>
        <p:grpSpPr>
          <a:xfrm rot="0">
            <a:off x="9615356" y="4888792"/>
            <a:ext cx="2685356" cy="2890386"/>
            <a:chOff x="0" y="0"/>
            <a:chExt cx="3580475" cy="3853848"/>
          </a:xfrm>
        </p:grpSpPr>
        <p:sp>
          <p:nvSpPr>
            <p:cNvPr name="TextBox 15" id="15"/>
            <p:cNvSpPr txBox="true"/>
            <p:nvPr/>
          </p:nvSpPr>
          <p:spPr>
            <a:xfrm rot="0">
              <a:off x="0" y="-200025"/>
              <a:ext cx="3580475" cy="1026372"/>
            </a:xfrm>
            <a:prstGeom prst="rect">
              <a:avLst/>
            </a:prstGeom>
          </p:spPr>
          <p:txBody>
            <a:bodyPr anchor="t" rtlCol="false" tIns="0" lIns="0" bIns="0" rIns="0">
              <a:spAutoFit/>
            </a:bodyPr>
            <a:lstStyle/>
            <a:p>
              <a:pPr>
                <a:lnSpc>
                  <a:spcPts val="5740"/>
                </a:lnSpc>
              </a:pPr>
              <a:r>
                <a:rPr lang="en-US" sz="4100">
                  <a:solidFill>
                    <a:srgbClr val="6147FF"/>
                  </a:solidFill>
                  <a:latin typeface="Agrandir Wide Medium Bold"/>
                </a:rPr>
                <a:t>Step 4</a:t>
              </a:r>
            </a:p>
          </p:txBody>
        </p:sp>
        <p:sp>
          <p:nvSpPr>
            <p:cNvPr name="TextBox 16" id="16"/>
            <p:cNvSpPr txBox="true"/>
            <p:nvPr/>
          </p:nvSpPr>
          <p:spPr>
            <a:xfrm rot="0">
              <a:off x="0" y="1419681"/>
              <a:ext cx="3580475" cy="2434167"/>
            </a:xfrm>
            <a:prstGeom prst="rect">
              <a:avLst/>
            </a:prstGeom>
          </p:spPr>
          <p:txBody>
            <a:bodyPr anchor="t" rtlCol="false" tIns="0" lIns="0" bIns="0" rIns="0">
              <a:spAutoFit/>
            </a:bodyPr>
            <a:lstStyle/>
            <a:p>
              <a:pPr>
                <a:lnSpc>
                  <a:spcPts val="4900"/>
                </a:lnSpc>
              </a:pPr>
              <a:r>
                <a:rPr lang="en-US" sz="3500">
                  <a:solidFill>
                    <a:srgbClr val="000000"/>
                  </a:solidFill>
                  <a:latin typeface="Now"/>
                </a:rPr>
                <a:t>Model building &amp; Evaluation</a:t>
              </a:r>
            </a:p>
          </p:txBody>
        </p:sp>
      </p:grpSp>
      <p:grpSp>
        <p:nvGrpSpPr>
          <p:cNvPr name="Group 17" id="17"/>
          <p:cNvGrpSpPr/>
          <p:nvPr/>
        </p:nvGrpSpPr>
        <p:grpSpPr>
          <a:xfrm rot="0">
            <a:off x="12557887" y="4885139"/>
            <a:ext cx="2859458" cy="1597789"/>
            <a:chOff x="0" y="0"/>
            <a:chExt cx="3812611" cy="2130385"/>
          </a:xfrm>
        </p:grpSpPr>
        <p:sp>
          <p:nvSpPr>
            <p:cNvPr name="TextBox 18" id="18"/>
            <p:cNvSpPr txBox="true"/>
            <p:nvPr/>
          </p:nvSpPr>
          <p:spPr>
            <a:xfrm rot="0">
              <a:off x="0" y="-200025"/>
              <a:ext cx="3812611" cy="1026726"/>
            </a:xfrm>
            <a:prstGeom prst="rect">
              <a:avLst/>
            </a:prstGeom>
          </p:spPr>
          <p:txBody>
            <a:bodyPr anchor="t" rtlCol="false" tIns="0" lIns="0" bIns="0" rIns="0">
              <a:spAutoFit/>
            </a:bodyPr>
            <a:lstStyle/>
            <a:p>
              <a:pPr>
                <a:lnSpc>
                  <a:spcPts val="5725"/>
                </a:lnSpc>
              </a:pPr>
              <a:r>
                <a:rPr lang="en-US" sz="4089">
                  <a:solidFill>
                    <a:srgbClr val="6147FF"/>
                  </a:solidFill>
                  <a:latin typeface="Agrandir Wide Medium Bold"/>
                </a:rPr>
                <a:t>Step 5</a:t>
              </a:r>
            </a:p>
          </p:txBody>
        </p:sp>
        <p:sp>
          <p:nvSpPr>
            <p:cNvPr name="TextBox 19" id="19"/>
            <p:cNvSpPr txBox="true"/>
            <p:nvPr/>
          </p:nvSpPr>
          <p:spPr>
            <a:xfrm rot="0">
              <a:off x="0" y="1347218"/>
              <a:ext cx="3812611" cy="783167"/>
            </a:xfrm>
            <a:prstGeom prst="rect">
              <a:avLst/>
            </a:prstGeom>
          </p:spPr>
          <p:txBody>
            <a:bodyPr anchor="t" rtlCol="false" tIns="0" lIns="0" bIns="0" rIns="0">
              <a:spAutoFit/>
            </a:bodyPr>
            <a:lstStyle/>
            <a:p>
              <a:pPr>
                <a:lnSpc>
                  <a:spcPts val="4900"/>
                </a:lnSpc>
              </a:pPr>
              <a:r>
                <a:rPr lang="en-US" sz="3500">
                  <a:solidFill>
                    <a:srgbClr val="000000"/>
                  </a:solidFill>
                  <a:latin typeface="Now"/>
                </a:rPr>
                <a:t>Compare </a:t>
              </a:r>
            </a:p>
          </p:txBody>
        </p:sp>
      </p:grpSp>
      <p:sp>
        <p:nvSpPr>
          <p:cNvPr name="AutoShape 20" id="20"/>
          <p:cNvSpPr/>
          <p:nvPr/>
        </p:nvSpPr>
        <p:spPr>
          <a:xfrm>
            <a:off x="561975" y="4053621"/>
            <a:ext cx="17037255" cy="0"/>
          </a:xfrm>
          <a:prstGeom prst="line">
            <a:avLst/>
          </a:prstGeom>
          <a:ln cap="rnd" w="19050">
            <a:solidFill>
              <a:srgbClr val="121212"/>
            </a:solidFill>
            <a:prstDash val="sysDash"/>
            <a:headEnd type="none" len="sm" w="sm"/>
            <a:tailEnd type="none" len="sm" w="sm"/>
          </a:ln>
        </p:spPr>
      </p:sp>
      <p:grpSp>
        <p:nvGrpSpPr>
          <p:cNvPr name="Group 21" id="21"/>
          <p:cNvGrpSpPr/>
          <p:nvPr/>
        </p:nvGrpSpPr>
        <p:grpSpPr>
          <a:xfrm rot="5423755">
            <a:off x="562842" y="3937218"/>
            <a:ext cx="251856" cy="251856"/>
            <a:chOff x="0" y="0"/>
            <a:chExt cx="6350000" cy="6350000"/>
          </a:xfrm>
        </p:grpSpPr>
        <p:sp>
          <p:nvSpPr>
            <p:cNvPr name="Freeform 22" id="2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23" id="23"/>
          <p:cNvGrpSpPr/>
          <p:nvPr/>
        </p:nvGrpSpPr>
        <p:grpSpPr>
          <a:xfrm rot="5423755">
            <a:off x="3770741" y="3937218"/>
            <a:ext cx="251856" cy="251856"/>
            <a:chOff x="0" y="0"/>
            <a:chExt cx="6350000" cy="6350000"/>
          </a:xfrm>
        </p:grpSpPr>
        <p:sp>
          <p:nvSpPr>
            <p:cNvPr name="Freeform 24" id="2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25" id="25"/>
          <p:cNvGrpSpPr/>
          <p:nvPr/>
        </p:nvGrpSpPr>
        <p:grpSpPr>
          <a:xfrm rot="5423755">
            <a:off x="10705310" y="3937218"/>
            <a:ext cx="251856" cy="251856"/>
            <a:chOff x="0" y="0"/>
            <a:chExt cx="6350000" cy="6350000"/>
          </a:xfrm>
        </p:grpSpPr>
        <p:sp>
          <p:nvSpPr>
            <p:cNvPr name="Freeform 26" id="2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27" id="27"/>
          <p:cNvGrpSpPr/>
          <p:nvPr/>
        </p:nvGrpSpPr>
        <p:grpSpPr>
          <a:xfrm rot="5423755">
            <a:off x="13625355" y="3918168"/>
            <a:ext cx="251856" cy="251856"/>
            <a:chOff x="0" y="0"/>
            <a:chExt cx="6350000" cy="6350000"/>
          </a:xfrm>
        </p:grpSpPr>
        <p:sp>
          <p:nvSpPr>
            <p:cNvPr name="Freeform 28" id="2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29" id="29"/>
          <p:cNvGrpSpPr/>
          <p:nvPr/>
        </p:nvGrpSpPr>
        <p:grpSpPr>
          <a:xfrm rot="5423755">
            <a:off x="7257938" y="3937218"/>
            <a:ext cx="251856" cy="251856"/>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31" id="31"/>
          <p:cNvGrpSpPr/>
          <p:nvPr/>
        </p:nvGrpSpPr>
        <p:grpSpPr>
          <a:xfrm rot="5423755">
            <a:off x="16766288" y="3937218"/>
            <a:ext cx="251856" cy="251856"/>
            <a:chOff x="0" y="0"/>
            <a:chExt cx="6350000" cy="6350000"/>
          </a:xfrm>
        </p:grpSpPr>
        <p:sp>
          <p:nvSpPr>
            <p:cNvPr name="Freeform 32" id="3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33" id="33"/>
          <p:cNvGrpSpPr/>
          <p:nvPr/>
        </p:nvGrpSpPr>
        <p:grpSpPr>
          <a:xfrm rot="0">
            <a:off x="15702776" y="4939806"/>
            <a:ext cx="2859458" cy="2725549"/>
            <a:chOff x="0" y="0"/>
            <a:chExt cx="3812611" cy="3634065"/>
          </a:xfrm>
        </p:grpSpPr>
        <p:sp>
          <p:nvSpPr>
            <p:cNvPr name="TextBox 34" id="34"/>
            <p:cNvSpPr txBox="true"/>
            <p:nvPr/>
          </p:nvSpPr>
          <p:spPr>
            <a:xfrm rot="0">
              <a:off x="0" y="-200025"/>
              <a:ext cx="3812611" cy="1026726"/>
            </a:xfrm>
            <a:prstGeom prst="rect">
              <a:avLst/>
            </a:prstGeom>
          </p:spPr>
          <p:txBody>
            <a:bodyPr anchor="t" rtlCol="false" tIns="0" lIns="0" bIns="0" rIns="0">
              <a:spAutoFit/>
            </a:bodyPr>
            <a:lstStyle/>
            <a:p>
              <a:pPr>
                <a:lnSpc>
                  <a:spcPts val="5725"/>
                </a:lnSpc>
              </a:pPr>
              <a:r>
                <a:rPr lang="en-US" sz="4089">
                  <a:solidFill>
                    <a:srgbClr val="6147FF"/>
                  </a:solidFill>
                  <a:latin typeface="Agrandir Wide Medium Bold"/>
                </a:rPr>
                <a:t>Step 6</a:t>
              </a:r>
            </a:p>
          </p:txBody>
        </p:sp>
        <p:sp>
          <p:nvSpPr>
            <p:cNvPr name="TextBox 35" id="35"/>
            <p:cNvSpPr txBox="true"/>
            <p:nvPr/>
          </p:nvSpPr>
          <p:spPr>
            <a:xfrm rot="0">
              <a:off x="0" y="1347218"/>
              <a:ext cx="3812611" cy="2286846"/>
            </a:xfrm>
            <a:prstGeom prst="rect">
              <a:avLst/>
            </a:prstGeom>
          </p:spPr>
          <p:txBody>
            <a:bodyPr anchor="t" rtlCol="false" tIns="0" lIns="0" bIns="0" rIns="0">
              <a:spAutoFit/>
            </a:bodyPr>
            <a:lstStyle/>
            <a:p>
              <a:pPr>
                <a:lnSpc>
                  <a:spcPts val="4900"/>
                </a:lnSpc>
              </a:pPr>
              <a:r>
                <a:rPr lang="en-US" sz="3500">
                  <a:solidFill>
                    <a:srgbClr val="000000"/>
                  </a:solidFill>
                  <a:latin typeface="Now"/>
                </a:rPr>
                <a:t>Deploy</a:t>
              </a:r>
            </a:p>
            <a:p>
              <a:pPr>
                <a:lnSpc>
                  <a:spcPts val="4480"/>
                </a:lnSpc>
              </a:pPr>
            </a:p>
            <a:p>
              <a:pPr>
                <a:lnSpc>
                  <a:spcPts val="4480"/>
                </a:lnSpc>
              </a:pPr>
            </a:p>
          </p:txBody>
        </p:sp>
      </p:grpSp>
      <p:sp>
        <p:nvSpPr>
          <p:cNvPr name="TextBox 36" id="36"/>
          <p:cNvSpPr txBox="true"/>
          <p:nvPr/>
        </p:nvSpPr>
        <p:spPr>
          <a:xfrm rot="0">
            <a:off x="1091010" y="838200"/>
            <a:ext cx="11515725" cy="116205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121212"/>
                </a:solidFill>
                <a:latin typeface="Agrandir Wide Medium Bold"/>
              </a:rPr>
              <a:t>Tables of 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569192" y="3073090"/>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57418" t="0" r="-57418" b="-127857"/>
            </a:stretch>
          </a:blipFill>
        </p:spPr>
      </p:sp>
      <p:sp>
        <p:nvSpPr>
          <p:cNvPr name="AutoShape 3" id="3"/>
          <p:cNvSpPr/>
          <p:nvPr/>
        </p:nvSpPr>
        <p:spPr>
          <a:xfrm rot="-10800000">
            <a:off x="16994475" y="3709109"/>
            <a:ext cx="9525" cy="2740991"/>
          </a:xfrm>
          <a:prstGeom prst="rect">
            <a:avLst/>
          </a:prstGeom>
          <a:solidFill>
            <a:srgbClr val="343434"/>
          </a:solidFill>
        </p:spPr>
      </p:sp>
      <p:sp>
        <p:nvSpPr>
          <p:cNvPr name="Freeform 4" id="4"/>
          <p:cNvSpPr/>
          <p:nvPr/>
        </p:nvSpPr>
        <p:spPr>
          <a:xfrm flipH="false" flipV="false" rot="-5400000">
            <a:off x="827345" y="534821"/>
            <a:ext cx="987759" cy="987759"/>
          </a:xfrm>
          <a:custGeom>
            <a:avLst/>
            <a:gdLst/>
            <a:ahLst/>
            <a:cxnLst/>
            <a:rect r="r" b="b" t="t" l="l"/>
            <a:pathLst>
              <a:path h="987759" w="987759">
                <a:moveTo>
                  <a:pt x="0" y="0"/>
                </a:moveTo>
                <a:lnTo>
                  <a:pt x="987759" y="0"/>
                </a:lnTo>
                <a:lnTo>
                  <a:pt x="987759" y="987758"/>
                </a:lnTo>
                <a:lnTo>
                  <a:pt x="0" y="987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21224" y="3768037"/>
            <a:ext cx="16149425" cy="6331004"/>
          </a:xfrm>
          <a:custGeom>
            <a:avLst/>
            <a:gdLst/>
            <a:ahLst/>
            <a:cxnLst/>
            <a:rect r="r" b="b" t="t" l="l"/>
            <a:pathLst>
              <a:path h="6331004" w="16149425">
                <a:moveTo>
                  <a:pt x="0" y="0"/>
                </a:moveTo>
                <a:lnTo>
                  <a:pt x="16149425" y="0"/>
                </a:lnTo>
                <a:lnTo>
                  <a:pt x="16149425" y="6331004"/>
                </a:lnTo>
                <a:lnTo>
                  <a:pt x="0" y="6331004"/>
                </a:lnTo>
                <a:lnTo>
                  <a:pt x="0" y="0"/>
                </a:lnTo>
                <a:close/>
              </a:path>
            </a:pathLst>
          </a:custGeom>
          <a:blipFill>
            <a:blip r:embed="rId5"/>
            <a:stretch>
              <a:fillRect l="0" t="0" r="0" b="0"/>
            </a:stretch>
          </a:blipFill>
        </p:spPr>
      </p:sp>
      <p:grpSp>
        <p:nvGrpSpPr>
          <p:cNvPr name="Group 6" id="6"/>
          <p:cNvGrpSpPr/>
          <p:nvPr/>
        </p:nvGrpSpPr>
        <p:grpSpPr>
          <a:xfrm rot="0">
            <a:off x="567793" y="1028700"/>
            <a:ext cx="8553039" cy="2739337"/>
            <a:chOff x="0" y="0"/>
            <a:chExt cx="11404051" cy="3652449"/>
          </a:xfrm>
        </p:grpSpPr>
        <p:sp>
          <p:nvSpPr>
            <p:cNvPr name="TextBox 7" id="7"/>
            <p:cNvSpPr txBox="true"/>
            <p:nvPr/>
          </p:nvSpPr>
          <p:spPr>
            <a:xfrm rot="0">
              <a:off x="0" y="0"/>
              <a:ext cx="11404051" cy="1765300"/>
            </a:xfrm>
            <a:prstGeom prst="rect">
              <a:avLst/>
            </a:prstGeom>
          </p:spPr>
          <p:txBody>
            <a:bodyPr anchor="t" rtlCol="false" tIns="0" lIns="0" bIns="0" rIns="0">
              <a:spAutoFit/>
            </a:bodyPr>
            <a:lstStyle/>
            <a:p>
              <a:pPr>
                <a:lnSpc>
                  <a:spcPts val="10429"/>
                </a:lnSpc>
              </a:pPr>
              <a:r>
                <a:rPr lang="en-US" sz="8691">
                  <a:solidFill>
                    <a:srgbClr val="343434"/>
                  </a:solidFill>
                  <a:latin typeface="HK Grotesk Bold"/>
                </a:rPr>
                <a:t>TfidfVectorizer</a:t>
              </a:r>
            </a:p>
          </p:txBody>
        </p:sp>
        <p:sp>
          <p:nvSpPr>
            <p:cNvPr name="TextBox 8" id="8"/>
            <p:cNvSpPr txBox="true"/>
            <p:nvPr/>
          </p:nvSpPr>
          <p:spPr>
            <a:xfrm rot="0">
              <a:off x="0" y="2781923"/>
              <a:ext cx="11404051" cy="870527"/>
            </a:xfrm>
            <a:prstGeom prst="rect">
              <a:avLst/>
            </a:prstGeom>
          </p:spPr>
          <p:txBody>
            <a:bodyPr anchor="t" rtlCol="false" tIns="0" lIns="0" bIns="0" rIns="0">
              <a:spAutoFit/>
            </a:bodyPr>
            <a:lstStyle/>
            <a:p>
              <a:pPr>
                <a:lnSpc>
                  <a:spcPts val="5439"/>
                </a:lnSpc>
              </a:pPr>
            </a:p>
          </p:txBody>
        </p:sp>
      </p:grpSp>
      <p:sp>
        <p:nvSpPr>
          <p:cNvPr name="TextBox 9" id="9"/>
          <p:cNvSpPr txBox="true"/>
          <p:nvPr/>
        </p:nvSpPr>
        <p:spPr>
          <a:xfrm rot="0">
            <a:off x="12098366" y="6440575"/>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11</a:t>
            </a:r>
          </a:p>
        </p:txBody>
      </p:sp>
      <p:sp>
        <p:nvSpPr>
          <p:cNvPr name="TextBox 10" id="10"/>
          <p:cNvSpPr txBox="true"/>
          <p:nvPr/>
        </p:nvSpPr>
        <p:spPr>
          <a:xfrm rot="0">
            <a:off x="567793" y="2567887"/>
            <a:ext cx="16902857" cy="1200150"/>
          </a:xfrm>
          <a:prstGeom prst="rect">
            <a:avLst/>
          </a:prstGeom>
        </p:spPr>
        <p:txBody>
          <a:bodyPr anchor="t" rtlCol="false" tIns="0" lIns="0" bIns="0" rIns="0">
            <a:spAutoFit/>
          </a:bodyPr>
          <a:lstStyle/>
          <a:p>
            <a:pPr algn="ctr">
              <a:lnSpc>
                <a:spcPts val="4799"/>
              </a:lnSpc>
            </a:pPr>
            <a:r>
              <a:rPr lang="en-US" sz="3999">
                <a:solidFill>
                  <a:srgbClr val="343434"/>
                </a:solidFill>
                <a:latin typeface="Canva Sans 1"/>
              </a:rPr>
              <a:t>Convert a collection of raw documents to a matrix of TF-IDF features.</a:t>
            </a:r>
          </a:p>
          <a:p>
            <a:pPr algn="ctr">
              <a:lnSpc>
                <a:spcPts val="479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569192" y="3073090"/>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57418" t="0" r="-57418" b="-127857"/>
            </a:stretch>
          </a:blipFill>
        </p:spPr>
      </p:sp>
      <p:sp>
        <p:nvSpPr>
          <p:cNvPr name="AutoShape 3" id="3"/>
          <p:cNvSpPr/>
          <p:nvPr/>
        </p:nvSpPr>
        <p:spPr>
          <a:xfrm rot="-10800000">
            <a:off x="16994475" y="3709109"/>
            <a:ext cx="9525" cy="2740991"/>
          </a:xfrm>
          <a:prstGeom prst="rect">
            <a:avLst/>
          </a:prstGeom>
          <a:solidFill>
            <a:srgbClr val="343434"/>
          </a:solidFill>
        </p:spPr>
      </p:sp>
      <p:sp>
        <p:nvSpPr>
          <p:cNvPr name="Freeform 4" id="4"/>
          <p:cNvSpPr/>
          <p:nvPr/>
        </p:nvSpPr>
        <p:spPr>
          <a:xfrm flipH="false" flipV="false" rot="-5400000">
            <a:off x="827345" y="534821"/>
            <a:ext cx="987759" cy="987759"/>
          </a:xfrm>
          <a:custGeom>
            <a:avLst/>
            <a:gdLst/>
            <a:ahLst/>
            <a:cxnLst/>
            <a:rect r="r" b="b" t="t" l="l"/>
            <a:pathLst>
              <a:path h="987759" w="987759">
                <a:moveTo>
                  <a:pt x="0" y="0"/>
                </a:moveTo>
                <a:lnTo>
                  <a:pt x="987759" y="0"/>
                </a:lnTo>
                <a:lnTo>
                  <a:pt x="987759" y="987758"/>
                </a:lnTo>
                <a:lnTo>
                  <a:pt x="0" y="987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064139" y="1524657"/>
            <a:ext cx="9833816" cy="8470713"/>
          </a:xfrm>
          <a:custGeom>
            <a:avLst/>
            <a:gdLst/>
            <a:ahLst/>
            <a:cxnLst/>
            <a:rect r="r" b="b" t="t" l="l"/>
            <a:pathLst>
              <a:path h="8470713" w="9833816">
                <a:moveTo>
                  <a:pt x="0" y="0"/>
                </a:moveTo>
                <a:lnTo>
                  <a:pt x="9833816" y="0"/>
                </a:lnTo>
                <a:lnTo>
                  <a:pt x="9833816" y="8470713"/>
                </a:lnTo>
                <a:lnTo>
                  <a:pt x="0" y="8470713"/>
                </a:lnTo>
                <a:lnTo>
                  <a:pt x="0" y="0"/>
                </a:lnTo>
                <a:close/>
              </a:path>
            </a:pathLst>
          </a:custGeom>
          <a:blipFill>
            <a:blip r:embed="rId5"/>
            <a:stretch>
              <a:fillRect l="0" t="0" r="0" b="0"/>
            </a:stretch>
          </a:blipFill>
        </p:spPr>
      </p:sp>
      <p:grpSp>
        <p:nvGrpSpPr>
          <p:cNvPr name="Group 6" id="6"/>
          <p:cNvGrpSpPr/>
          <p:nvPr/>
        </p:nvGrpSpPr>
        <p:grpSpPr>
          <a:xfrm rot="0">
            <a:off x="3228654" y="152911"/>
            <a:ext cx="8553039" cy="2739337"/>
            <a:chOff x="0" y="0"/>
            <a:chExt cx="11404051" cy="3652449"/>
          </a:xfrm>
        </p:grpSpPr>
        <p:sp>
          <p:nvSpPr>
            <p:cNvPr name="TextBox 7" id="7"/>
            <p:cNvSpPr txBox="true"/>
            <p:nvPr/>
          </p:nvSpPr>
          <p:spPr>
            <a:xfrm rot="0">
              <a:off x="0" y="0"/>
              <a:ext cx="11404051" cy="1765300"/>
            </a:xfrm>
            <a:prstGeom prst="rect">
              <a:avLst/>
            </a:prstGeom>
          </p:spPr>
          <p:txBody>
            <a:bodyPr anchor="t" rtlCol="false" tIns="0" lIns="0" bIns="0" rIns="0">
              <a:spAutoFit/>
            </a:bodyPr>
            <a:lstStyle/>
            <a:p>
              <a:pPr>
                <a:lnSpc>
                  <a:spcPts val="10429"/>
                </a:lnSpc>
              </a:pPr>
              <a:r>
                <a:rPr lang="en-US" sz="8691">
                  <a:solidFill>
                    <a:srgbClr val="343434"/>
                  </a:solidFill>
                  <a:latin typeface="HK Grotesk Bold"/>
                </a:rPr>
                <a:t>CountVectorizer </a:t>
              </a:r>
            </a:p>
          </p:txBody>
        </p:sp>
        <p:sp>
          <p:nvSpPr>
            <p:cNvPr name="TextBox 8" id="8"/>
            <p:cNvSpPr txBox="true"/>
            <p:nvPr/>
          </p:nvSpPr>
          <p:spPr>
            <a:xfrm rot="0">
              <a:off x="0" y="2781923"/>
              <a:ext cx="11404051" cy="870527"/>
            </a:xfrm>
            <a:prstGeom prst="rect">
              <a:avLst/>
            </a:prstGeom>
          </p:spPr>
          <p:txBody>
            <a:bodyPr anchor="t" rtlCol="false" tIns="0" lIns="0" bIns="0" rIns="0">
              <a:spAutoFit/>
            </a:bodyPr>
            <a:lstStyle/>
            <a:p>
              <a:pPr>
                <a:lnSpc>
                  <a:spcPts val="5439"/>
                </a:lnSpc>
              </a:pPr>
            </a:p>
          </p:txBody>
        </p:sp>
      </p:grpSp>
      <p:sp>
        <p:nvSpPr>
          <p:cNvPr name="TextBox 9" id="9"/>
          <p:cNvSpPr txBox="true"/>
          <p:nvPr/>
        </p:nvSpPr>
        <p:spPr>
          <a:xfrm rot="0">
            <a:off x="12098366" y="6440575"/>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11</a:t>
            </a:r>
          </a:p>
        </p:txBody>
      </p:sp>
      <p:sp>
        <p:nvSpPr>
          <p:cNvPr name="TextBox 10" id="10"/>
          <p:cNvSpPr txBox="true"/>
          <p:nvPr/>
        </p:nvSpPr>
        <p:spPr>
          <a:xfrm rot="0">
            <a:off x="827345" y="2892248"/>
            <a:ext cx="2853264" cy="5400675"/>
          </a:xfrm>
          <a:prstGeom prst="rect">
            <a:avLst/>
          </a:prstGeom>
        </p:spPr>
        <p:txBody>
          <a:bodyPr anchor="t" rtlCol="false" tIns="0" lIns="0" bIns="0" rIns="0">
            <a:spAutoFit/>
          </a:bodyPr>
          <a:lstStyle/>
          <a:p>
            <a:pPr algn="just">
              <a:lnSpc>
                <a:spcPts val="4799"/>
              </a:lnSpc>
              <a:spcBef>
                <a:spcPct val="0"/>
              </a:spcBef>
            </a:pPr>
            <a:r>
              <a:rPr lang="en-US" sz="3999">
                <a:solidFill>
                  <a:srgbClr val="343434"/>
                </a:solidFill>
                <a:latin typeface="Canva Sans 1"/>
              </a:rPr>
              <a:t>This chart shows the Accuracy, F1-Score, Precision of each Classic ML Models on data_dev</a:t>
            </a:r>
          </a:p>
        </p:txBody>
      </p:sp>
      <p:sp>
        <p:nvSpPr>
          <p:cNvPr name="Freeform 11" id="11"/>
          <p:cNvSpPr/>
          <p:nvPr/>
        </p:nvSpPr>
        <p:spPr>
          <a:xfrm flipH="false" flipV="false" rot="-5400000">
            <a:off x="11630025" y="4045523"/>
            <a:ext cx="10287000" cy="2195953"/>
          </a:xfrm>
          <a:custGeom>
            <a:avLst/>
            <a:gdLst/>
            <a:ahLst/>
            <a:cxnLst/>
            <a:rect r="r" b="b" t="t" l="l"/>
            <a:pathLst>
              <a:path h="2195953" w="10287000">
                <a:moveTo>
                  <a:pt x="0" y="0"/>
                </a:moveTo>
                <a:lnTo>
                  <a:pt x="10287000" y="0"/>
                </a:lnTo>
                <a:lnTo>
                  <a:pt x="10287000" y="2195954"/>
                </a:lnTo>
                <a:lnTo>
                  <a:pt x="0" y="2195954"/>
                </a:lnTo>
                <a:lnTo>
                  <a:pt x="0" y="0"/>
                </a:lnTo>
                <a:close/>
              </a:path>
            </a:pathLst>
          </a:custGeom>
          <a:blipFill>
            <a:blip r:embed="rId2"/>
            <a:stretch>
              <a:fillRect l="-57418" t="0" r="-57418" b="-316402"/>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569192" y="3073090"/>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57418" t="0" r="-57418" b="-127857"/>
            </a:stretch>
          </a:blipFill>
        </p:spPr>
      </p:sp>
      <p:sp>
        <p:nvSpPr>
          <p:cNvPr name="AutoShape 3" id="3"/>
          <p:cNvSpPr/>
          <p:nvPr/>
        </p:nvSpPr>
        <p:spPr>
          <a:xfrm rot="-10800000">
            <a:off x="16994475" y="3709109"/>
            <a:ext cx="9525" cy="2740991"/>
          </a:xfrm>
          <a:prstGeom prst="rect">
            <a:avLst/>
          </a:prstGeom>
          <a:solidFill>
            <a:srgbClr val="343434"/>
          </a:solidFill>
        </p:spPr>
      </p:sp>
      <p:sp>
        <p:nvSpPr>
          <p:cNvPr name="Freeform 4" id="4"/>
          <p:cNvSpPr/>
          <p:nvPr/>
        </p:nvSpPr>
        <p:spPr>
          <a:xfrm flipH="false" flipV="false" rot="-5400000">
            <a:off x="827345" y="534821"/>
            <a:ext cx="987759" cy="987759"/>
          </a:xfrm>
          <a:custGeom>
            <a:avLst/>
            <a:gdLst/>
            <a:ahLst/>
            <a:cxnLst/>
            <a:rect r="r" b="b" t="t" l="l"/>
            <a:pathLst>
              <a:path h="987759" w="987759">
                <a:moveTo>
                  <a:pt x="0" y="0"/>
                </a:moveTo>
                <a:lnTo>
                  <a:pt x="987759" y="0"/>
                </a:lnTo>
                <a:lnTo>
                  <a:pt x="987759" y="987758"/>
                </a:lnTo>
                <a:lnTo>
                  <a:pt x="0" y="987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098366" y="6440575"/>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11</a:t>
            </a:r>
          </a:p>
        </p:txBody>
      </p:sp>
      <p:sp>
        <p:nvSpPr>
          <p:cNvPr name="Freeform 6" id="6"/>
          <p:cNvSpPr/>
          <p:nvPr/>
        </p:nvSpPr>
        <p:spPr>
          <a:xfrm flipH="false" flipV="false" rot="-5400000">
            <a:off x="11620500" y="4045523"/>
            <a:ext cx="10287000" cy="2195953"/>
          </a:xfrm>
          <a:custGeom>
            <a:avLst/>
            <a:gdLst/>
            <a:ahLst/>
            <a:cxnLst/>
            <a:rect r="r" b="b" t="t" l="l"/>
            <a:pathLst>
              <a:path h="2195953" w="10287000">
                <a:moveTo>
                  <a:pt x="0" y="0"/>
                </a:moveTo>
                <a:lnTo>
                  <a:pt x="10287000" y="0"/>
                </a:lnTo>
                <a:lnTo>
                  <a:pt x="10287000" y="2195954"/>
                </a:lnTo>
                <a:lnTo>
                  <a:pt x="0" y="2195954"/>
                </a:lnTo>
                <a:lnTo>
                  <a:pt x="0" y="0"/>
                </a:lnTo>
                <a:close/>
              </a:path>
            </a:pathLst>
          </a:custGeom>
          <a:blipFill>
            <a:blip r:embed="rId2"/>
            <a:stretch>
              <a:fillRect l="-57418" t="0" r="-57418" b="-316402"/>
            </a:stretch>
          </a:blipFill>
        </p:spPr>
      </p:sp>
      <p:sp>
        <p:nvSpPr>
          <p:cNvPr name="Freeform 7" id="7"/>
          <p:cNvSpPr/>
          <p:nvPr/>
        </p:nvSpPr>
        <p:spPr>
          <a:xfrm flipH="false" flipV="false" rot="0">
            <a:off x="889374" y="3015511"/>
            <a:ext cx="16724077" cy="6324023"/>
          </a:xfrm>
          <a:custGeom>
            <a:avLst/>
            <a:gdLst/>
            <a:ahLst/>
            <a:cxnLst/>
            <a:rect r="r" b="b" t="t" l="l"/>
            <a:pathLst>
              <a:path h="6324023" w="16724077">
                <a:moveTo>
                  <a:pt x="0" y="0"/>
                </a:moveTo>
                <a:lnTo>
                  <a:pt x="16724078" y="0"/>
                </a:lnTo>
                <a:lnTo>
                  <a:pt x="16724078" y="6324023"/>
                </a:lnTo>
                <a:lnTo>
                  <a:pt x="0" y="6324023"/>
                </a:lnTo>
                <a:lnTo>
                  <a:pt x="0" y="0"/>
                </a:lnTo>
                <a:close/>
              </a:path>
            </a:pathLst>
          </a:custGeom>
          <a:blipFill>
            <a:blip r:embed="rId5"/>
            <a:stretch>
              <a:fillRect l="0" t="0" r="0" b="0"/>
            </a:stretch>
          </a:blipFill>
        </p:spPr>
      </p:sp>
      <p:grpSp>
        <p:nvGrpSpPr>
          <p:cNvPr name="Group 8" id="8"/>
          <p:cNvGrpSpPr/>
          <p:nvPr/>
        </p:nvGrpSpPr>
        <p:grpSpPr>
          <a:xfrm rot="0">
            <a:off x="5846904" y="534821"/>
            <a:ext cx="8553039" cy="3739462"/>
            <a:chOff x="0" y="0"/>
            <a:chExt cx="11404051" cy="4985949"/>
          </a:xfrm>
        </p:grpSpPr>
        <p:sp>
          <p:nvSpPr>
            <p:cNvPr name="TextBox 9" id="9"/>
            <p:cNvSpPr txBox="true"/>
            <p:nvPr/>
          </p:nvSpPr>
          <p:spPr>
            <a:xfrm rot="0">
              <a:off x="0" y="0"/>
              <a:ext cx="11404051" cy="3098800"/>
            </a:xfrm>
            <a:prstGeom prst="rect">
              <a:avLst/>
            </a:prstGeom>
          </p:spPr>
          <p:txBody>
            <a:bodyPr anchor="t" rtlCol="false" tIns="0" lIns="0" bIns="0" rIns="0">
              <a:spAutoFit/>
            </a:bodyPr>
            <a:lstStyle/>
            <a:p>
              <a:pPr>
                <a:lnSpc>
                  <a:spcPts val="10429"/>
                </a:lnSpc>
              </a:pPr>
              <a:r>
                <a:rPr lang="en-US" sz="8691">
                  <a:solidFill>
                    <a:srgbClr val="343434"/>
                  </a:solidFill>
                  <a:latin typeface="HK Grotesk Bold"/>
                </a:rPr>
                <a:t>CountVectorizer</a:t>
              </a:r>
            </a:p>
            <a:p>
              <a:pPr>
                <a:lnSpc>
                  <a:spcPts val="7909"/>
                </a:lnSpc>
              </a:pPr>
            </a:p>
          </p:txBody>
        </p:sp>
        <p:sp>
          <p:nvSpPr>
            <p:cNvPr name="TextBox 10" id="10"/>
            <p:cNvSpPr txBox="true"/>
            <p:nvPr/>
          </p:nvSpPr>
          <p:spPr>
            <a:xfrm rot="0">
              <a:off x="0" y="4115423"/>
              <a:ext cx="11404051" cy="870527"/>
            </a:xfrm>
            <a:prstGeom prst="rect">
              <a:avLst/>
            </a:prstGeom>
          </p:spPr>
          <p:txBody>
            <a:bodyPr anchor="t" rtlCol="false" tIns="0" lIns="0" bIns="0" rIns="0">
              <a:spAutoFit/>
            </a:bodyPr>
            <a:lstStyle/>
            <a:p>
              <a:pPr>
                <a:lnSpc>
                  <a:spcPts val="5439"/>
                </a:lnSpc>
              </a:pPr>
            </a:p>
          </p:txBody>
        </p:sp>
      </p:grpSp>
      <p:sp>
        <p:nvSpPr>
          <p:cNvPr name="TextBox 11" id="11"/>
          <p:cNvSpPr txBox="true"/>
          <p:nvPr/>
        </p:nvSpPr>
        <p:spPr>
          <a:xfrm rot="0">
            <a:off x="1815104" y="1796311"/>
            <a:ext cx="4897487" cy="933450"/>
          </a:xfrm>
          <a:prstGeom prst="rect">
            <a:avLst/>
          </a:prstGeom>
        </p:spPr>
        <p:txBody>
          <a:bodyPr anchor="t" rtlCol="false" tIns="0" lIns="0" bIns="0" rIns="0">
            <a:spAutoFit/>
          </a:bodyPr>
          <a:lstStyle/>
          <a:p>
            <a:pPr algn="ctr">
              <a:lnSpc>
                <a:spcPts val="7320"/>
              </a:lnSpc>
              <a:spcBef>
                <a:spcPct val="0"/>
              </a:spcBef>
            </a:pPr>
            <a:r>
              <a:rPr lang="en-US" sz="6100">
                <a:solidFill>
                  <a:srgbClr val="000000"/>
                </a:solidFill>
                <a:latin typeface="HK Grotesk Bold"/>
              </a:rPr>
              <a:t>Model testing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569192" y="3073090"/>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57418" t="0" r="-57418" b="-127857"/>
            </a:stretch>
          </a:blipFill>
        </p:spPr>
      </p:sp>
      <p:sp>
        <p:nvSpPr>
          <p:cNvPr name="AutoShape 3" id="3"/>
          <p:cNvSpPr/>
          <p:nvPr/>
        </p:nvSpPr>
        <p:spPr>
          <a:xfrm rot="-10800000">
            <a:off x="16994475" y="3709109"/>
            <a:ext cx="9525" cy="2740991"/>
          </a:xfrm>
          <a:prstGeom prst="rect">
            <a:avLst/>
          </a:prstGeom>
          <a:solidFill>
            <a:srgbClr val="343434"/>
          </a:solidFill>
        </p:spPr>
      </p:sp>
      <p:sp>
        <p:nvSpPr>
          <p:cNvPr name="Freeform 4" id="4"/>
          <p:cNvSpPr/>
          <p:nvPr/>
        </p:nvSpPr>
        <p:spPr>
          <a:xfrm flipH="false" flipV="false" rot="-5400000">
            <a:off x="827345" y="534821"/>
            <a:ext cx="987759" cy="987759"/>
          </a:xfrm>
          <a:custGeom>
            <a:avLst/>
            <a:gdLst/>
            <a:ahLst/>
            <a:cxnLst/>
            <a:rect r="r" b="b" t="t" l="l"/>
            <a:pathLst>
              <a:path h="987759" w="987759">
                <a:moveTo>
                  <a:pt x="0" y="0"/>
                </a:moveTo>
                <a:lnTo>
                  <a:pt x="987759" y="0"/>
                </a:lnTo>
                <a:lnTo>
                  <a:pt x="987759" y="987758"/>
                </a:lnTo>
                <a:lnTo>
                  <a:pt x="0" y="987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098366" y="6440575"/>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11</a:t>
            </a:r>
          </a:p>
        </p:txBody>
      </p:sp>
      <p:sp>
        <p:nvSpPr>
          <p:cNvPr name="Freeform 6" id="6"/>
          <p:cNvSpPr/>
          <p:nvPr/>
        </p:nvSpPr>
        <p:spPr>
          <a:xfrm flipH="false" flipV="false" rot="-5400000">
            <a:off x="11620500" y="4045523"/>
            <a:ext cx="10287000" cy="2195953"/>
          </a:xfrm>
          <a:custGeom>
            <a:avLst/>
            <a:gdLst/>
            <a:ahLst/>
            <a:cxnLst/>
            <a:rect r="r" b="b" t="t" l="l"/>
            <a:pathLst>
              <a:path h="2195953" w="10287000">
                <a:moveTo>
                  <a:pt x="0" y="0"/>
                </a:moveTo>
                <a:lnTo>
                  <a:pt x="10287000" y="0"/>
                </a:lnTo>
                <a:lnTo>
                  <a:pt x="10287000" y="2195954"/>
                </a:lnTo>
                <a:lnTo>
                  <a:pt x="0" y="2195954"/>
                </a:lnTo>
                <a:lnTo>
                  <a:pt x="0" y="0"/>
                </a:lnTo>
                <a:close/>
              </a:path>
            </a:pathLst>
          </a:custGeom>
          <a:blipFill>
            <a:blip r:embed="rId2"/>
            <a:stretch>
              <a:fillRect l="-57418" t="0" r="-57418" b="-316402"/>
            </a:stretch>
          </a:blipFill>
        </p:spPr>
      </p:sp>
      <p:sp>
        <p:nvSpPr>
          <p:cNvPr name="Freeform 7" id="7"/>
          <p:cNvSpPr/>
          <p:nvPr/>
        </p:nvSpPr>
        <p:spPr>
          <a:xfrm flipH="false" flipV="false" rot="0">
            <a:off x="4961449" y="1409751"/>
            <a:ext cx="10323947" cy="8700525"/>
          </a:xfrm>
          <a:custGeom>
            <a:avLst/>
            <a:gdLst/>
            <a:ahLst/>
            <a:cxnLst/>
            <a:rect r="r" b="b" t="t" l="l"/>
            <a:pathLst>
              <a:path h="8700525" w="10323947">
                <a:moveTo>
                  <a:pt x="0" y="0"/>
                </a:moveTo>
                <a:lnTo>
                  <a:pt x="10323948" y="0"/>
                </a:lnTo>
                <a:lnTo>
                  <a:pt x="10323948" y="8700525"/>
                </a:lnTo>
                <a:lnTo>
                  <a:pt x="0" y="8700525"/>
                </a:lnTo>
                <a:lnTo>
                  <a:pt x="0" y="0"/>
                </a:lnTo>
                <a:close/>
              </a:path>
            </a:pathLst>
          </a:custGeom>
          <a:blipFill>
            <a:blip r:embed="rId5"/>
            <a:stretch>
              <a:fillRect l="0" t="0" r="0" b="0"/>
            </a:stretch>
          </a:blipFill>
        </p:spPr>
      </p:sp>
      <p:grpSp>
        <p:nvGrpSpPr>
          <p:cNvPr name="Group 8" id="8"/>
          <p:cNvGrpSpPr/>
          <p:nvPr/>
        </p:nvGrpSpPr>
        <p:grpSpPr>
          <a:xfrm rot="0">
            <a:off x="3228654" y="152911"/>
            <a:ext cx="8553039" cy="2739337"/>
            <a:chOff x="0" y="0"/>
            <a:chExt cx="11404051" cy="3652449"/>
          </a:xfrm>
        </p:grpSpPr>
        <p:sp>
          <p:nvSpPr>
            <p:cNvPr name="TextBox 9" id="9"/>
            <p:cNvSpPr txBox="true"/>
            <p:nvPr/>
          </p:nvSpPr>
          <p:spPr>
            <a:xfrm rot="0">
              <a:off x="0" y="0"/>
              <a:ext cx="11404051" cy="1765300"/>
            </a:xfrm>
            <a:prstGeom prst="rect">
              <a:avLst/>
            </a:prstGeom>
          </p:spPr>
          <p:txBody>
            <a:bodyPr anchor="t" rtlCol="false" tIns="0" lIns="0" bIns="0" rIns="0">
              <a:spAutoFit/>
            </a:bodyPr>
            <a:lstStyle/>
            <a:p>
              <a:pPr>
                <a:lnSpc>
                  <a:spcPts val="10429"/>
                </a:lnSpc>
              </a:pPr>
              <a:r>
                <a:rPr lang="en-US" sz="8691">
                  <a:solidFill>
                    <a:srgbClr val="343434"/>
                  </a:solidFill>
                  <a:latin typeface="HK Grotesk Bold"/>
                </a:rPr>
                <a:t>TfidfVectorizer </a:t>
              </a:r>
            </a:p>
          </p:txBody>
        </p:sp>
        <p:sp>
          <p:nvSpPr>
            <p:cNvPr name="TextBox 10" id="10"/>
            <p:cNvSpPr txBox="true"/>
            <p:nvPr/>
          </p:nvSpPr>
          <p:spPr>
            <a:xfrm rot="0">
              <a:off x="0" y="2781923"/>
              <a:ext cx="11404051" cy="870527"/>
            </a:xfrm>
            <a:prstGeom prst="rect">
              <a:avLst/>
            </a:prstGeom>
          </p:spPr>
          <p:txBody>
            <a:bodyPr anchor="t" rtlCol="false" tIns="0" lIns="0" bIns="0" rIns="0">
              <a:spAutoFit/>
            </a:bodyPr>
            <a:lstStyle/>
            <a:p>
              <a:pPr>
                <a:lnSpc>
                  <a:spcPts val="5439"/>
                </a:lnSpc>
              </a:pPr>
            </a:p>
          </p:txBody>
        </p:sp>
      </p:grpSp>
      <p:sp>
        <p:nvSpPr>
          <p:cNvPr name="TextBox 11" id="11"/>
          <p:cNvSpPr txBox="true"/>
          <p:nvPr/>
        </p:nvSpPr>
        <p:spPr>
          <a:xfrm rot="0">
            <a:off x="1147675" y="2443162"/>
            <a:ext cx="2853264" cy="5400675"/>
          </a:xfrm>
          <a:prstGeom prst="rect">
            <a:avLst/>
          </a:prstGeom>
        </p:spPr>
        <p:txBody>
          <a:bodyPr anchor="t" rtlCol="false" tIns="0" lIns="0" bIns="0" rIns="0">
            <a:spAutoFit/>
          </a:bodyPr>
          <a:lstStyle/>
          <a:p>
            <a:pPr algn="just">
              <a:lnSpc>
                <a:spcPts val="4799"/>
              </a:lnSpc>
              <a:spcBef>
                <a:spcPct val="0"/>
              </a:spcBef>
            </a:pPr>
            <a:r>
              <a:rPr lang="en-US" sz="3999">
                <a:solidFill>
                  <a:srgbClr val="343434"/>
                </a:solidFill>
                <a:latin typeface="Canva Sans 1"/>
              </a:rPr>
              <a:t>This chart shows the Accuracy, F1-Score, Precision of each Classic ML Models on data_dev</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831486" y="3419112"/>
            <a:ext cx="4630437" cy="6236009"/>
          </a:xfrm>
          <a:custGeom>
            <a:avLst/>
            <a:gdLst/>
            <a:ahLst/>
            <a:cxnLst/>
            <a:rect r="r" b="b" t="t" l="l"/>
            <a:pathLst>
              <a:path h="6236009" w="4630437">
                <a:moveTo>
                  <a:pt x="0" y="0"/>
                </a:moveTo>
                <a:lnTo>
                  <a:pt x="4630437" y="0"/>
                </a:lnTo>
                <a:lnTo>
                  <a:pt x="4630437" y="6236009"/>
                </a:lnTo>
                <a:lnTo>
                  <a:pt x="0" y="6236009"/>
                </a:lnTo>
                <a:lnTo>
                  <a:pt x="0" y="0"/>
                </a:lnTo>
                <a:close/>
              </a:path>
            </a:pathLst>
          </a:custGeom>
          <a:blipFill>
            <a:blip r:embed="rId2"/>
            <a:stretch>
              <a:fillRect l="-161455" t="0" r="-89593" b="-7850"/>
            </a:stretch>
          </a:blipFill>
        </p:spPr>
      </p:sp>
      <p:sp>
        <p:nvSpPr>
          <p:cNvPr name="Freeform 3" id="3"/>
          <p:cNvSpPr/>
          <p:nvPr/>
        </p:nvSpPr>
        <p:spPr>
          <a:xfrm flipH="false" flipV="false" rot="-5400000">
            <a:off x="8600192" y="1339409"/>
            <a:ext cx="6927017" cy="6782740"/>
          </a:xfrm>
          <a:custGeom>
            <a:avLst/>
            <a:gdLst/>
            <a:ahLst/>
            <a:cxnLst/>
            <a:rect r="r" b="b" t="t" l="l"/>
            <a:pathLst>
              <a:path h="6782740" w="6927017">
                <a:moveTo>
                  <a:pt x="0" y="0"/>
                </a:moveTo>
                <a:lnTo>
                  <a:pt x="6927017" y="0"/>
                </a:lnTo>
                <a:lnTo>
                  <a:pt x="6927017" y="6782740"/>
                </a:lnTo>
                <a:lnTo>
                  <a:pt x="0" y="6782740"/>
                </a:lnTo>
                <a:lnTo>
                  <a:pt x="0" y="0"/>
                </a:lnTo>
                <a:close/>
              </a:path>
            </a:pathLst>
          </a:custGeom>
          <a:blipFill>
            <a:blip r:embed="rId2"/>
            <a:stretch>
              <a:fillRect l="-84247" t="0" r="-70988" b="-7850"/>
            </a:stretch>
          </a:blipFill>
        </p:spPr>
      </p:sp>
      <p:sp>
        <p:nvSpPr>
          <p:cNvPr name="AutoShape 4" id="4"/>
          <p:cNvSpPr/>
          <p:nvPr/>
        </p:nvSpPr>
        <p:spPr>
          <a:xfrm rot="-5400000">
            <a:off x="11712945" y="2466285"/>
            <a:ext cx="149421" cy="5287311"/>
          </a:xfrm>
          <a:prstGeom prst="rect">
            <a:avLst/>
          </a:prstGeom>
          <a:solidFill>
            <a:srgbClr val="343434"/>
          </a:solidFill>
        </p:spPr>
      </p:sp>
      <p:sp>
        <p:nvSpPr>
          <p:cNvPr name="TextBox 5" id="5"/>
          <p:cNvSpPr txBox="true"/>
          <p:nvPr/>
        </p:nvSpPr>
        <p:spPr>
          <a:xfrm rot="5400000">
            <a:off x="15983782" y="1797140"/>
            <a:ext cx="2059486" cy="522605"/>
          </a:xfrm>
          <a:prstGeom prst="rect">
            <a:avLst/>
          </a:prstGeom>
        </p:spPr>
        <p:txBody>
          <a:bodyPr anchor="t" rtlCol="false" tIns="0" lIns="0" bIns="0" rIns="0">
            <a:spAutoFit/>
          </a:bodyPr>
          <a:lstStyle/>
          <a:p>
            <a:pPr>
              <a:lnSpc>
                <a:spcPts val="2080"/>
              </a:lnSpc>
            </a:pPr>
            <a:r>
              <a:rPr lang="en-US" sz="1600" spc="80">
                <a:solidFill>
                  <a:srgbClr val="343434"/>
                </a:solidFill>
                <a:latin typeface="Arimo"/>
              </a:rPr>
              <a:t>Marketing Plan | January 2020</a:t>
            </a:r>
          </a:p>
        </p:txBody>
      </p:sp>
      <p:sp>
        <p:nvSpPr>
          <p:cNvPr name="TextBox 6" id="6"/>
          <p:cNvSpPr txBox="true"/>
          <p:nvPr/>
        </p:nvSpPr>
        <p:spPr>
          <a:xfrm rot="0">
            <a:off x="1274743" y="873539"/>
            <a:ext cx="5555346" cy="2895600"/>
          </a:xfrm>
          <a:prstGeom prst="rect">
            <a:avLst/>
          </a:prstGeom>
        </p:spPr>
        <p:txBody>
          <a:bodyPr anchor="t" rtlCol="false" tIns="0" lIns="0" bIns="0" rIns="0">
            <a:spAutoFit/>
          </a:bodyPr>
          <a:lstStyle/>
          <a:p>
            <a:pPr>
              <a:lnSpc>
                <a:spcPts val="10680"/>
              </a:lnSpc>
            </a:pPr>
            <a:r>
              <a:rPr lang="en-US" sz="8900">
                <a:solidFill>
                  <a:srgbClr val="343434"/>
                </a:solidFill>
                <a:latin typeface="Arimo Bold"/>
              </a:rPr>
              <a:t>Deep </a:t>
            </a:r>
          </a:p>
          <a:p>
            <a:pPr>
              <a:lnSpc>
                <a:spcPts val="11879"/>
              </a:lnSpc>
            </a:pPr>
            <a:r>
              <a:rPr lang="en-US" sz="9899">
                <a:solidFill>
                  <a:srgbClr val="343434"/>
                </a:solidFill>
                <a:latin typeface="Arimo Bold"/>
              </a:rPr>
              <a:t>Learning</a:t>
            </a:r>
          </a:p>
        </p:txBody>
      </p:sp>
      <p:sp>
        <p:nvSpPr>
          <p:cNvPr name="TextBox 7" id="7"/>
          <p:cNvSpPr txBox="true"/>
          <p:nvPr/>
        </p:nvSpPr>
        <p:spPr>
          <a:xfrm rot="0">
            <a:off x="1274743" y="4933950"/>
            <a:ext cx="5791865" cy="3197859"/>
          </a:xfrm>
          <a:prstGeom prst="rect">
            <a:avLst/>
          </a:prstGeom>
        </p:spPr>
        <p:txBody>
          <a:bodyPr anchor="t" rtlCol="false" tIns="0" lIns="0" bIns="0" rIns="0">
            <a:spAutoFit/>
          </a:bodyPr>
          <a:lstStyle/>
          <a:p>
            <a:pPr algn="ctr">
              <a:lnSpc>
                <a:spcPts val="12740"/>
              </a:lnSpc>
            </a:pPr>
            <a:r>
              <a:rPr lang="en-US" sz="9100">
                <a:solidFill>
                  <a:srgbClr val="343434"/>
                </a:solidFill>
                <a:latin typeface="Arimo"/>
              </a:rPr>
              <a:t>ANN</a:t>
            </a:r>
          </a:p>
          <a:p>
            <a:pPr algn="ctr">
              <a:lnSpc>
                <a:spcPts val="12740"/>
              </a:lnSpc>
            </a:pPr>
            <a:r>
              <a:rPr lang="en-US" sz="9100">
                <a:solidFill>
                  <a:srgbClr val="343434"/>
                </a:solidFill>
                <a:latin typeface="Arimo"/>
              </a:rPr>
              <a:t>RNN</a:t>
            </a:r>
          </a:p>
        </p:txBody>
      </p:sp>
      <p:sp>
        <p:nvSpPr>
          <p:cNvPr name="TextBox 8" id="8"/>
          <p:cNvSpPr txBox="true"/>
          <p:nvPr/>
        </p:nvSpPr>
        <p:spPr>
          <a:xfrm rot="0">
            <a:off x="8891723" y="1532920"/>
            <a:ext cx="6270331" cy="6400158"/>
          </a:xfrm>
          <a:prstGeom prst="rect">
            <a:avLst/>
          </a:prstGeom>
        </p:spPr>
        <p:txBody>
          <a:bodyPr anchor="t" rtlCol="false" tIns="0" lIns="0" bIns="0" rIns="0">
            <a:spAutoFit/>
          </a:bodyPr>
          <a:lstStyle/>
          <a:p>
            <a:pPr algn="ctr">
              <a:lnSpc>
                <a:spcPts val="12740"/>
              </a:lnSpc>
            </a:pPr>
            <a:r>
              <a:rPr lang="en-US" sz="9100">
                <a:solidFill>
                  <a:srgbClr val="343434"/>
                </a:solidFill>
                <a:latin typeface="Arimo"/>
              </a:rPr>
              <a:t>LSTM</a:t>
            </a:r>
          </a:p>
          <a:p>
            <a:pPr algn="ctr">
              <a:lnSpc>
                <a:spcPts val="12600"/>
              </a:lnSpc>
            </a:pPr>
            <a:r>
              <a:rPr lang="en-US" sz="9000">
                <a:solidFill>
                  <a:srgbClr val="343434"/>
                </a:solidFill>
                <a:latin typeface="Arimo"/>
              </a:rPr>
              <a:t>CNN</a:t>
            </a:r>
          </a:p>
          <a:p>
            <a:pPr algn="ctr">
              <a:lnSpc>
                <a:spcPts val="6300"/>
              </a:lnSpc>
            </a:pPr>
          </a:p>
          <a:p>
            <a:pPr algn="ctr">
              <a:lnSpc>
                <a:spcPts val="9380"/>
              </a:lnSpc>
            </a:pPr>
            <a:r>
              <a:rPr lang="en-US" sz="6700">
                <a:solidFill>
                  <a:srgbClr val="343434"/>
                </a:solidFill>
                <a:latin typeface="Arimo"/>
              </a:rPr>
              <a:t>Hyperparameter Tunning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82008" y="1872682"/>
            <a:ext cx="9394497" cy="6413847"/>
          </a:xfrm>
          <a:custGeom>
            <a:avLst/>
            <a:gdLst/>
            <a:ahLst/>
            <a:cxnLst/>
            <a:rect r="r" b="b" t="t" l="l"/>
            <a:pathLst>
              <a:path h="6413847" w="9394497">
                <a:moveTo>
                  <a:pt x="0" y="0"/>
                </a:moveTo>
                <a:lnTo>
                  <a:pt x="9394498" y="0"/>
                </a:lnTo>
                <a:lnTo>
                  <a:pt x="9394498" y="6413846"/>
                </a:lnTo>
                <a:lnTo>
                  <a:pt x="0" y="6413846"/>
                </a:lnTo>
                <a:lnTo>
                  <a:pt x="0" y="0"/>
                </a:lnTo>
                <a:close/>
              </a:path>
            </a:pathLst>
          </a:custGeom>
          <a:blipFill>
            <a:blip r:embed="rId2"/>
            <a:stretch>
              <a:fillRect l="-57418" t="0" r="-57418" b="-30197"/>
            </a:stretch>
          </a:blipFill>
        </p:spPr>
      </p:sp>
      <p:sp>
        <p:nvSpPr>
          <p:cNvPr name="AutoShape 3" id="3"/>
          <p:cNvSpPr/>
          <p:nvPr/>
        </p:nvSpPr>
        <p:spPr>
          <a:xfrm rot="-10800000">
            <a:off x="16994475" y="3709109"/>
            <a:ext cx="9525" cy="2740991"/>
          </a:xfrm>
          <a:prstGeom prst="rect">
            <a:avLst/>
          </a:prstGeom>
          <a:solidFill>
            <a:srgbClr val="343434"/>
          </a:solidFill>
        </p:spPr>
      </p:sp>
      <p:sp>
        <p:nvSpPr>
          <p:cNvPr name="Freeform 4" id="4"/>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15678" y="1506069"/>
            <a:ext cx="10859711" cy="6108938"/>
          </a:xfrm>
          <a:custGeom>
            <a:avLst/>
            <a:gdLst/>
            <a:ahLst/>
            <a:cxnLst/>
            <a:rect r="r" b="b" t="t" l="l"/>
            <a:pathLst>
              <a:path h="6108938" w="10859711">
                <a:moveTo>
                  <a:pt x="0" y="0"/>
                </a:moveTo>
                <a:lnTo>
                  <a:pt x="10859711" y="0"/>
                </a:lnTo>
                <a:lnTo>
                  <a:pt x="10859711" y="6108938"/>
                </a:lnTo>
                <a:lnTo>
                  <a:pt x="0" y="6108938"/>
                </a:lnTo>
                <a:lnTo>
                  <a:pt x="0" y="0"/>
                </a:lnTo>
                <a:close/>
              </a:path>
            </a:pathLst>
          </a:custGeom>
          <a:blipFill>
            <a:blip r:embed="rId5"/>
            <a:stretch>
              <a:fillRect l="0" t="0" r="0" b="-3324"/>
            </a:stretch>
          </a:blipFill>
        </p:spPr>
      </p:sp>
      <p:sp>
        <p:nvSpPr>
          <p:cNvPr name="TextBox 6" id="6"/>
          <p:cNvSpPr txBox="true"/>
          <p:nvPr/>
        </p:nvSpPr>
        <p:spPr>
          <a:xfrm rot="0">
            <a:off x="609333" y="2109377"/>
            <a:ext cx="7441986" cy="5105400"/>
          </a:xfrm>
          <a:prstGeom prst="rect">
            <a:avLst/>
          </a:prstGeom>
        </p:spPr>
        <p:txBody>
          <a:bodyPr anchor="t" rtlCol="false" tIns="0" lIns="0" bIns="0" rIns="0">
            <a:spAutoFit/>
          </a:bodyPr>
          <a:lstStyle/>
          <a:p>
            <a:pPr>
              <a:lnSpc>
                <a:spcPts val="10080"/>
              </a:lnSpc>
            </a:pPr>
            <a:r>
              <a:rPr lang="en-US" sz="8400">
                <a:solidFill>
                  <a:srgbClr val="343434"/>
                </a:solidFill>
                <a:latin typeface="HK Grotesk Bold"/>
              </a:rPr>
              <a:t>(ANNs)</a:t>
            </a:r>
          </a:p>
          <a:p>
            <a:pPr>
              <a:lnSpc>
                <a:spcPts val="10080"/>
              </a:lnSpc>
            </a:pPr>
            <a:r>
              <a:rPr lang="en-US" sz="8400">
                <a:solidFill>
                  <a:srgbClr val="343434"/>
                </a:solidFill>
                <a:latin typeface="HK Grotesk Bold Bold"/>
              </a:rPr>
              <a:t>ARTIFICIAL NEURAL NETWORK</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7893" y="833765"/>
            <a:ext cx="17352215" cy="6331942"/>
          </a:xfrm>
          <a:custGeom>
            <a:avLst/>
            <a:gdLst/>
            <a:ahLst/>
            <a:cxnLst/>
            <a:rect r="r" b="b" t="t" l="l"/>
            <a:pathLst>
              <a:path h="6331942" w="17352215">
                <a:moveTo>
                  <a:pt x="0" y="0"/>
                </a:moveTo>
                <a:lnTo>
                  <a:pt x="17352214" y="0"/>
                </a:lnTo>
                <a:lnTo>
                  <a:pt x="17352214" y="6331942"/>
                </a:lnTo>
                <a:lnTo>
                  <a:pt x="0" y="6331942"/>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6582" y="3005008"/>
            <a:ext cx="6668463" cy="4287377"/>
          </a:xfrm>
          <a:custGeom>
            <a:avLst/>
            <a:gdLst/>
            <a:ahLst/>
            <a:cxnLst/>
            <a:rect r="r" b="b" t="t" l="l"/>
            <a:pathLst>
              <a:path h="4287377" w="6668463">
                <a:moveTo>
                  <a:pt x="0" y="0"/>
                </a:moveTo>
                <a:lnTo>
                  <a:pt x="6668463" y="0"/>
                </a:lnTo>
                <a:lnTo>
                  <a:pt x="6668463" y="4287376"/>
                </a:lnTo>
                <a:lnTo>
                  <a:pt x="0" y="4287376"/>
                </a:lnTo>
                <a:lnTo>
                  <a:pt x="0" y="0"/>
                </a:lnTo>
                <a:close/>
              </a:path>
            </a:pathLst>
          </a:custGeom>
          <a:blipFill>
            <a:blip r:embed="rId2"/>
            <a:stretch>
              <a:fillRect l="0" t="-1509" r="0" b="-1509"/>
            </a:stretch>
          </a:blipFill>
        </p:spPr>
      </p:sp>
      <p:sp>
        <p:nvSpPr>
          <p:cNvPr name="Freeform 3" id="3"/>
          <p:cNvSpPr/>
          <p:nvPr/>
        </p:nvSpPr>
        <p:spPr>
          <a:xfrm flipH="false" flipV="false" rot="0">
            <a:off x="8160308" y="6594334"/>
            <a:ext cx="6911307" cy="3321856"/>
          </a:xfrm>
          <a:custGeom>
            <a:avLst/>
            <a:gdLst/>
            <a:ahLst/>
            <a:cxnLst/>
            <a:rect r="r" b="b" t="t" l="l"/>
            <a:pathLst>
              <a:path h="3321856" w="6911307">
                <a:moveTo>
                  <a:pt x="0" y="0"/>
                </a:moveTo>
                <a:lnTo>
                  <a:pt x="6911306" y="0"/>
                </a:lnTo>
                <a:lnTo>
                  <a:pt x="6911306" y="3321856"/>
                </a:lnTo>
                <a:lnTo>
                  <a:pt x="0" y="3321856"/>
                </a:lnTo>
                <a:lnTo>
                  <a:pt x="0" y="0"/>
                </a:lnTo>
                <a:close/>
              </a:path>
            </a:pathLst>
          </a:custGeom>
          <a:blipFill>
            <a:blip r:embed="rId3"/>
            <a:stretch>
              <a:fillRect l="0" t="0" r="0" b="0"/>
            </a:stretch>
          </a:blipFill>
        </p:spPr>
      </p:sp>
      <p:sp>
        <p:nvSpPr>
          <p:cNvPr name="Freeform 4" id="4"/>
          <p:cNvSpPr/>
          <p:nvPr/>
        </p:nvSpPr>
        <p:spPr>
          <a:xfrm flipH="false" flipV="false" rot="0">
            <a:off x="8160308" y="371919"/>
            <a:ext cx="9934431" cy="6495589"/>
          </a:xfrm>
          <a:custGeom>
            <a:avLst/>
            <a:gdLst/>
            <a:ahLst/>
            <a:cxnLst/>
            <a:rect r="r" b="b" t="t" l="l"/>
            <a:pathLst>
              <a:path h="6495589" w="9934431">
                <a:moveTo>
                  <a:pt x="0" y="0"/>
                </a:moveTo>
                <a:lnTo>
                  <a:pt x="9934431" y="0"/>
                </a:lnTo>
                <a:lnTo>
                  <a:pt x="9934431" y="6495589"/>
                </a:lnTo>
                <a:lnTo>
                  <a:pt x="0" y="6495589"/>
                </a:lnTo>
                <a:lnTo>
                  <a:pt x="0" y="0"/>
                </a:lnTo>
                <a:close/>
              </a:path>
            </a:pathLst>
          </a:custGeom>
          <a:blipFill>
            <a:blip r:embed="rId4"/>
            <a:stretch>
              <a:fillRect l="0" t="0" r="0" b="0"/>
            </a:stretch>
          </a:blipFill>
        </p:spPr>
      </p:sp>
      <p:sp>
        <p:nvSpPr>
          <p:cNvPr name="TextBox 5" id="5"/>
          <p:cNvSpPr txBox="true"/>
          <p:nvPr/>
        </p:nvSpPr>
        <p:spPr>
          <a:xfrm rot="0">
            <a:off x="840579" y="324294"/>
            <a:ext cx="6040469" cy="2222196"/>
          </a:xfrm>
          <a:prstGeom prst="rect">
            <a:avLst/>
          </a:prstGeom>
        </p:spPr>
        <p:txBody>
          <a:bodyPr anchor="t" rtlCol="false" tIns="0" lIns="0" bIns="0" rIns="0">
            <a:spAutoFit/>
          </a:bodyPr>
          <a:lstStyle/>
          <a:p>
            <a:pPr algn="just">
              <a:lnSpc>
                <a:spcPts val="3552"/>
              </a:lnSpc>
            </a:pPr>
            <a:r>
              <a:rPr lang="en-US" sz="2537">
                <a:solidFill>
                  <a:srgbClr val="000000"/>
                </a:solidFill>
                <a:latin typeface="Canva Sans 1"/>
              </a:rPr>
              <a:t>We can use some other activation functions like ReLu, Elu, softmax... but for the Binary classification problem, in the output layer we usually use the sigmoid function.</a:t>
            </a:r>
          </a:p>
        </p:txBody>
      </p:sp>
      <p:sp>
        <p:nvSpPr>
          <p:cNvPr name="TextBox 6" id="6"/>
          <p:cNvSpPr txBox="true"/>
          <p:nvPr/>
        </p:nvSpPr>
        <p:spPr>
          <a:xfrm rot="0">
            <a:off x="466645" y="7693753"/>
            <a:ext cx="6414403" cy="2222437"/>
          </a:xfrm>
          <a:prstGeom prst="rect">
            <a:avLst/>
          </a:prstGeom>
        </p:spPr>
        <p:txBody>
          <a:bodyPr anchor="t" rtlCol="false" tIns="0" lIns="0" bIns="0" rIns="0">
            <a:spAutoFit/>
          </a:bodyPr>
          <a:lstStyle/>
          <a:p>
            <a:pPr algn="just" marL="545450" indent="-272725" lvl="1">
              <a:lnSpc>
                <a:spcPts val="3536"/>
              </a:lnSpc>
              <a:buFont typeface="Arial"/>
              <a:buChar char="•"/>
            </a:pPr>
            <a:r>
              <a:rPr lang="en-US" sz="2526">
                <a:solidFill>
                  <a:srgbClr val="000000"/>
                </a:solidFill>
                <a:latin typeface="Canva Sans 1"/>
              </a:rPr>
              <a:t>Continuous function, taking real values in the interval (0,1).</a:t>
            </a:r>
          </a:p>
          <a:p>
            <a:pPr algn="just" marL="545450" indent="-272725" lvl="1">
              <a:lnSpc>
                <a:spcPts val="3536"/>
              </a:lnSpc>
              <a:buFont typeface="Arial"/>
              <a:buChar char="•"/>
            </a:pPr>
            <a:r>
              <a:rPr lang="en-US" sz="2526">
                <a:solidFill>
                  <a:srgbClr val="000000"/>
                </a:solidFill>
                <a:latin typeface="Canva Sans 1"/>
              </a:rPr>
              <a:t>Function with derivative at every point (to apply gradient descent).</a:t>
            </a:r>
          </a:p>
          <a:p>
            <a:pPr algn="just">
              <a:lnSpc>
                <a:spcPts val="3536"/>
              </a:lnSpc>
            </a:pPr>
          </a:p>
        </p:txBody>
      </p:sp>
      <p:sp>
        <p:nvSpPr>
          <p:cNvPr name="TextBox 7" id="7"/>
          <p:cNvSpPr txBox="true"/>
          <p:nvPr/>
        </p:nvSpPr>
        <p:spPr>
          <a:xfrm rot="0">
            <a:off x="8403727" y="7410102"/>
            <a:ext cx="104194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ReLu</a:t>
            </a:r>
          </a:p>
        </p:txBody>
      </p:sp>
      <p:sp>
        <p:nvSpPr>
          <p:cNvPr name="TextBox 8" id="8"/>
          <p:cNvSpPr txBox="true"/>
          <p:nvPr/>
        </p:nvSpPr>
        <p:spPr>
          <a:xfrm rot="0">
            <a:off x="15511068" y="7254284"/>
            <a:ext cx="1932736" cy="2523571"/>
          </a:xfrm>
          <a:prstGeom prst="rect">
            <a:avLst/>
          </a:prstGeom>
        </p:spPr>
        <p:txBody>
          <a:bodyPr anchor="t" rtlCol="false" tIns="0" lIns="0" bIns="0" rIns="0">
            <a:spAutoFit/>
          </a:bodyPr>
          <a:lstStyle/>
          <a:p>
            <a:pPr algn="just">
              <a:lnSpc>
                <a:spcPts val="2875"/>
              </a:lnSpc>
            </a:pPr>
            <a:r>
              <a:rPr lang="en-US" sz="2054">
                <a:solidFill>
                  <a:srgbClr val="000000"/>
                </a:solidFill>
                <a:latin typeface="Canva Sans 1"/>
              </a:rPr>
              <a:t>To reduce the training time as well as the computational cost, we should use the ReLu function</a:t>
            </a:r>
          </a:p>
        </p:txBody>
      </p:sp>
      <p:sp>
        <p:nvSpPr>
          <p:cNvPr name="TextBox 9" id="9"/>
          <p:cNvSpPr txBox="true"/>
          <p:nvPr/>
        </p:nvSpPr>
        <p:spPr>
          <a:xfrm rot="0">
            <a:off x="4902666" y="4077404"/>
            <a:ext cx="167401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Sigmoid</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5376" y="539027"/>
            <a:ext cx="16677249" cy="8220958"/>
          </a:xfrm>
          <a:custGeom>
            <a:avLst/>
            <a:gdLst/>
            <a:ahLst/>
            <a:cxnLst/>
            <a:rect r="r" b="b" t="t" l="l"/>
            <a:pathLst>
              <a:path h="8220958" w="16677249">
                <a:moveTo>
                  <a:pt x="0" y="0"/>
                </a:moveTo>
                <a:lnTo>
                  <a:pt x="16677248" y="0"/>
                </a:lnTo>
                <a:lnTo>
                  <a:pt x="16677248" y="8220958"/>
                </a:lnTo>
                <a:lnTo>
                  <a:pt x="0" y="8220958"/>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57529" y="474489"/>
            <a:ext cx="2824975" cy="1822109"/>
          </a:xfrm>
          <a:prstGeom prst="rect">
            <a:avLst/>
          </a:prstGeom>
        </p:spPr>
      </p:pic>
      <p:sp>
        <p:nvSpPr>
          <p:cNvPr name="Freeform 3" id="3"/>
          <p:cNvSpPr/>
          <p:nvPr/>
        </p:nvSpPr>
        <p:spPr>
          <a:xfrm flipH="false" flipV="false" rot="0">
            <a:off x="569871" y="2296598"/>
            <a:ext cx="17148258" cy="7735858"/>
          </a:xfrm>
          <a:custGeom>
            <a:avLst/>
            <a:gdLst/>
            <a:ahLst/>
            <a:cxnLst/>
            <a:rect r="r" b="b" t="t" l="l"/>
            <a:pathLst>
              <a:path h="7735858" w="17148258">
                <a:moveTo>
                  <a:pt x="0" y="0"/>
                </a:moveTo>
                <a:lnTo>
                  <a:pt x="17148258" y="0"/>
                </a:lnTo>
                <a:lnTo>
                  <a:pt x="17148258" y="7735858"/>
                </a:lnTo>
                <a:lnTo>
                  <a:pt x="0" y="7735858"/>
                </a:lnTo>
                <a:lnTo>
                  <a:pt x="0" y="0"/>
                </a:lnTo>
                <a:close/>
              </a:path>
            </a:pathLst>
          </a:custGeom>
          <a:blipFill>
            <a:blip r:embed="rId3"/>
            <a:stretch>
              <a:fillRect l="0" t="0" r="0" b="0"/>
            </a:stretch>
          </a:blipFill>
        </p:spPr>
      </p:sp>
      <p:sp>
        <p:nvSpPr>
          <p:cNvPr name="TextBox 4" id="4"/>
          <p:cNvSpPr txBox="true"/>
          <p:nvPr/>
        </p:nvSpPr>
        <p:spPr>
          <a:xfrm rot="0">
            <a:off x="5573570" y="1062011"/>
            <a:ext cx="888697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rPr>
              <a:t>What happens if there is more than 1 unit ?</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13566" y="364666"/>
            <a:ext cx="15425753" cy="1219200"/>
          </a:xfrm>
          <a:prstGeom prst="rect">
            <a:avLst/>
          </a:prstGeom>
        </p:spPr>
        <p:txBody>
          <a:bodyPr anchor="t" rtlCol="false" tIns="0" lIns="0" bIns="0" rIns="0">
            <a:spAutoFit/>
          </a:bodyPr>
          <a:lstStyle/>
          <a:p>
            <a:pPr>
              <a:lnSpc>
                <a:spcPts val="8176"/>
              </a:lnSpc>
            </a:pPr>
            <a:r>
              <a:rPr lang="en-US" sz="6813">
                <a:solidFill>
                  <a:srgbClr val="000000"/>
                </a:solidFill>
                <a:latin typeface="Agrandir Wide Medium Bold"/>
              </a:rPr>
              <a:t>Data cleaning</a:t>
            </a:r>
          </a:p>
        </p:txBody>
      </p:sp>
      <p:sp>
        <p:nvSpPr>
          <p:cNvPr name="TextBox 3" id="3"/>
          <p:cNvSpPr txBox="true"/>
          <p:nvPr/>
        </p:nvSpPr>
        <p:spPr>
          <a:xfrm rot="0">
            <a:off x="513566" y="2001062"/>
            <a:ext cx="17231366" cy="1749425"/>
          </a:xfrm>
          <a:prstGeom prst="rect">
            <a:avLst/>
          </a:prstGeom>
        </p:spPr>
        <p:txBody>
          <a:bodyPr anchor="t" rtlCol="false" tIns="0" lIns="0" bIns="0" rIns="0">
            <a:spAutoFit/>
          </a:bodyPr>
          <a:lstStyle/>
          <a:p>
            <a:pPr algn="just">
              <a:lnSpc>
                <a:spcPts val="7000"/>
              </a:lnSpc>
            </a:pPr>
            <a:r>
              <a:rPr lang="en-US" sz="5000">
                <a:solidFill>
                  <a:srgbClr val="000000"/>
                </a:solidFill>
                <a:latin typeface="Public Sans Bold"/>
              </a:rPr>
              <a:t>Purpose: Data cleaning helps to improve the accuracy and quality of the data used in the modeling process</a:t>
            </a:r>
          </a:p>
        </p:txBody>
      </p:sp>
      <p:sp>
        <p:nvSpPr>
          <p:cNvPr name="TextBox 4" id="4"/>
          <p:cNvSpPr txBox="true"/>
          <p:nvPr/>
        </p:nvSpPr>
        <p:spPr>
          <a:xfrm rot="0">
            <a:off x="135154" y="5268595"/>
            <a:ext cx="16425714" cy="2656205"/>
          </a:xfrm>
          <a:prstGeom prst="rect">
            <a:avLst/>
          </a:prstGeom>
        </p:spPr>
        <p:txBody>
          <a:bodyPr anchor="t" rtlCol="false" tIns="0" lIns="0" bIns="0" rIns="0">
            <a:spAutoFit/>
          </a:bodyPr>
          <a:lstStyle/>
          <a:p>
            <a:pPr marL="820417" indent="-410209" lvl="1">
              <a:lnSpc>
                <a:spcPts val="5319"/>
              </a:lnSpc>
              <a:buFont typeface="Arial"/>
              <a:buChar char="•"/>
            </a:pPr>
            <a:r>
              <a:rPr lang="en-US" sz="3799">
                <a:solidFill>
                  <a:srgbClr val="000000"/>
                </a:solidFill>
                <a:latin typeface="Josefin Sans Regular"/>
              </a:rPr>
              <a:t>Drop Rating, SpamLabel Columns -&gt; focus on spam/ ham classification.</a:t>
            </a:r>
          </a:p>
          <a:p>
            <a:pPr marL="820417" indent="-410209" lvl="1">
              <a:lnSpc>
                <a:spcPts val="5319"/>
              </a:lnSpc>
              <a:buFont typeface="Arial"/>
              <a:buChar char="•"/>
            </a:pPr>
            <a:r>
              <a:rPr lang="en-US" sz="3799">
                <a:solidFill>
                  <a:srgbClr val="000000"/>
                </a:solidFill>
                <a:latin typeface="Josefin Sans Regular"/>
              </a:rPr>
              <a:t>Encoder `Label` Column</a:t>
            </a:r>
          </a:p>
          <a:p>
            <a:pPr marL="820417" indent="-410209" lvl="1">
              <a:lnSpc>
                <a:spcPts val="5319"/>
              </a:lnSpc>
              <a:buFont typeface="Arial"/>
              <a:buChar char="•"/>
            </a:pPr>
            <a:r>
              <a:rPr lang="en-US" sz="3799">
                <a:solidFill>
                  <a:srgbClr val="000000"/>
                </a:solidFill>
                <a:latin typeface="Josefin Sans Regular"/>
              </a:rPr>
              <a:t>C</a:t>
            </a:r>
            <a:r>
              <a:rPr lang="en-US" sz="3799">
                <a:solidFill>
                  <a:srgbClr val="000000"/>
                </a:solidFill>
                <a:latin typeface="Josefin Sans Regular"/>
              </a:rPr>
              <a:t>heck If the data has any empty or dupliacte values.</a:t>
            </a:r>
          </a:p>
          <a:p>
            <a:pPr marL="820417" indent="-410209" lvl="1">
              <a:lnSpc>
                <a:spcPts val="5319"/>
              </a:lnSpc>
              <a:buFont typeface="Arial"/>
              <a:buChar char="•"/>
            </a:pPr>
            <a:r>
              <a:rPr lang="en-US" sz="3799">
                <a:solidFill>
                  <a:srgbClr val="000000"/>
                </a:solidFill>
                <a:latin typeface="Josefin Sans Regular"/>
              </a:rPr>
              <a:t>Then, drop them.</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05731" y="378984"/>
            <a:ext cx="13118452" cy="9540692"/>
          </a:xfrm>
          <a:custGeom>
            <a:avLst/>
            <a:gdLst/>
            <a:ahLst/>
            <a:cxnLst/>
            <a:rect r="r" b="b" t="t" l="l"/>
            <a:pathLst>
              <a:path h="9540692" w="13118452">
                <a:moveTo>
                  <a:pt x="0" y="0"/>
                </a:moveTo>
                <a:lnTo>
                  <a:pt x="13118452" y="0"/>
                </a:lnTo>
                <a:lnTo>
                  <a:pt x="13118452" y="9540692"/>
                </a:lnTo>
                <a:lnTo>
                  <a:pt x="0" y="9540692"/>
                </a:lnTo>
                <a:lnTo>
                  <a:pt x="0" y="0"/>
                </a:lnTo>
                <a:close/>
              </a:path>
            </a:pathLst>
          </a:custGeom>
          <a:blipFill>
            <a:blip r:embed="rId2"/>
            <a:stretch>
              <a:fillRect l="0" t="0" r="0" b="0"/>
            </a:stretch>
          </a:blipFill>
        </p:spPr>
      </p:sp>
      <p:sp>
        <p:nvSpPr>
          <p:cNvPr name="TextBox 3" id="3"/>
          <p:cNvSpPr txBox="true"/>
          <p:nvPr/>
        </p:nvSpPr>
        <p:spPr>
          <a:xfrm rot="0">
            <a:off x="1028700" y="4256405"/>
            <a:ext cx="239910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PARAM</a:t>
            </a:r>
          </a:p>
        </p:txBody>
      </p:sp>
      <p:sp>
        <p:nvSpPr>
          <p:cNvPr name="TextBox 4" id="4"/>
          <p:cNvSpPr txBox="true"/>
          <p:nvPr/>
        </p:nvSpPr>
        <p:spPr>
          <a:xfrm rot="0">
            <a:off x="449857" y="5582699"/>
            <a:ext cx="4180880" cy="580390"/>
          </a:xfrm>
          <a:prstGeom prst="rect">
            <a:avLst/>
          </a:prstGeom>
        </p:spPr>
        <p:txBody>
          <a:bodyPr anchor="t" rtlCol="false" tIns="0" lIns="0" bIns="0" rIns="0">
            <a:spAutoFit/>
          </a:bodyPr>
          <a:lstStyle/>
          <a:p>
            <a:pPr algn="ctr">
              <a:lnSpc>
                <a:spcPts val="4759"/>
              </a:lnSpc>
            </a:pPr>
            <a:r>
              <a:rPr lang="en-US" sz="3399">
                <a:solidFill>
                  <a:srgbClr val="FF5757"/>
                </a:solidFill>
                <a:latin typeface="Canva Sans 1 Bold"/>
              </a:rPr>
              <a:t>(5 * 3) + 3 + 3 + 1 = 22</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6394" y="3899189"/>
            <a:ext cx="17455212" cy="6026787"/>
          </a:xfrm>
          <a:custGeom>
            <a:avLst/>
            <a:gdLst/>
            <a:ahLst/>
            <a:cxnLst/>
            <a:rect r="r" b="b" t="t" l="l"/>
            <a:pathLst>
              <a:path h="6026787" w="17455212">
                <a:moveTo>
                  <a:pt x="0" y="0"/>
                </a:moveTo>
                <a:lnTo>
                  <a:pt x="17455212" y="0"/>
                </a:lnTo>
                <a:lnTo>
                  <a:pt x="17455212" y="6026787"/>
                </a:lnTo>
                <a:lnTo>
                  <a:pt x="0" y="6026787"/>
                </a:lnTo>
                <a:lnTo>
                  <a:pt x="0" y="0"/>
                </a:lnTo>
                <a:close/>
              </a:path>
            </a:pathLst>
          </a:custGeom>
          <a:blipFill>
            <a:blip r:embed="rId2"/>
            <a:stretch>
              <a:fillRect l="0" t="0" r="0" b="-2543"/>
            </a:stretch>
          </a:blipFill>
        </p:spPr>
      </p:sp>
      <p:sp>
        <p:nvSpPr>
          <p:cNvPr name="TextBox 3" id="3"/>
          <p:cNvSpPr txBox="true"/>
          <p:nvPr/>
        </p:nvSpPr>
        <p:spPr>
          <a:xfrm rot="0">
            <a:off x="3233675" y="114300"/>
            <a:ext cx="16529475" cy="1819275"/>
          </a:xfrm>
          <a:prstGeom prst="rect">
            <a:avLst/>
          </a:prstGeom>
        </p:spPr>
        <p:txBody>
          <a:bodyPr anchor="t" rtlCol="false" tIns="0" lIns="0" bIns="0" rIns="0">
            <a:spAutoFit/>
          </a:bodyPr>
          <a:lstStyle/>
          <a:p>
            <a:pPr>
              <a:lnSpc>
                <a:spcPts val="7142"/>
              </a:lnSpc>
            </a:pPr>
            <a:r>
              <a:rPr lang="en-US" sz="5951">
                <a:solidFill>
                  <a:srgbClr val="343434"/>
                </a:solidFill>
                <a:latin typeface="Glacial Indifference Bold"/>
              </a:rPr>
              <a:t>(RNNs) Recurrent Neural Network</a:t>
            </a:r>
          </a:p>
          <a:p>
            <a:pPr>
              <a:lnSpc>
                <a:spcPts val="7142"/>
              </a:lnSpc>
            </a:pPr>
          </a:p>
        </p:txBody>
      </p:sp>
      <p:sp>
        <p:nvSpPr>
          <p:cNvPr name="TextBox 4" id="4"/>
          <p:cNvSpPr txBox="true"/>
          <p:nvPr/>
        </p:nvSpPr>
        <p:spPr>
          <a:xfrm rot="0">
            <a:off x="713342" y="1294233"/>
            <a:ext cx="16861316" cy="2064756"/>
          </a:xfrm>
          <a:prstGeom prst="rect">
            <a:avLst/>
          </a:prstGeom>
        </p:spPr>
        <p:txBody>
          <a:bodyPr anchor="t" rtlCol="false" tIns="0" lIns="0" bIns="0" rIns="0">
            <a:spAutoFit/>
          </a:bodyPr>
          <a:lstStyle/>
          <a:p>
            <a:pPr algn="just" marL="584682" indent="-292341" lvl="1">
              <a:lnSpc>
                <a:spcPts val="3249"/>
              </a:lnSpc>
              <a:buFont typeface="Arial"/>
              <a:buChar char="•"/>
            </a:pPr>
            <a:r>
              <a:rPr lang="en-US" sz="2708">
                <a:solidFill>
                  <a:srgbClr val="343434"/>
                </a:solidFill>
                <a:latin typeface="Glacial Indifference"/>
              </a:rPr>
              <a:t>RNN is a supervised learning technique that mimics the short-term memory. </a:t>
            </a:r>
          </a:p>
          <a:p>
            <a:pPr algn="just" marL="584682" indent="-292341" lvl="1">
              <a:lnSpc>
                <a:spcPts val="3249"/>
              </a:lnSpc>
              <a:buFont typeface="Arial"/>
              <a:buChar char="•"/>
            </a:pPr>
            <a:r>
              <a:rPr lang="en-US" sz="2708">
                <a:solidFill>
                  <a:srgbClr val="343434"/>
                </a:solidFill>
                <a:latin typeface="Glacial Indifference"/>
              </a:rPr>
              <a:t>The concept behind RNN is that it remembers the knowledge it learned from the </a:t>
            </a:r>
            <a:r>
              <a:rPr lang="en-US" sz="2708">
                <a:solidFill>
                  <a:srgbClr val="6147FF"/>
                </a:solidFill>
                <a:latin typeface="Glacial Indifference Bold"/>
              </a:rPr>
              <a:t>previous observations.</a:t>
            </a:r>
            <a:r>
              <a:rPr lang="en-US" sz="2708">
                <a:solidFill>
                  <a:srgbClr val="343434"/>
                </a:solidFill>
                <a:latin typeface="Glacial Indifference"/>
              </a:rPr>
              <a:t> </a:t>
            </a:r>
          </a:p>
          <a:p>
            <a:pPr algn="just" marL="584682" indent="-292341" lvl="1">
              <a:lnSpc>
                <a:spcPts val="3249"/>
              </a:lnSpc>
              <a:buFont typeface="Arial"/>
              <a:buChar char="•"/>
            </a:pPr>
            <a:r>
              <a:rPr lang="en-US" sz="2708">
                <a:solidFill>
                  <a:srgbClr val="343434"/>
                </a:solidFill>
                <a:latin typeface="Glacial Indifference"/>
              </a:rPr>
              <a:t>Then, it uses this knowledge as it moves forward. In the case of RNN, the hidden layers do not just produce outputs, but it also </a:t>
            </a:r>
            <a:r>
              <a:rPr lang="en-US" sz="2708">
                <a:solidFill>
                  <a:srgbClr val="6147FF"/>
                </a:solidFill>
                <a:latin typeface="Glacial Indifference Bold"/>
              </a:rPr>
              <a:t>feedbacks itself</a:t>
            </a:r>
            <a:r>
              <a:rPr lang="en-US" sz="2708">
                <a:solidFill>
                  <a:srgbClr val="343434"/>
                </a:solidFill>
                <a:latin typeface="Glacial Indifference"/>
              </a:rPr>
              <a:t> as displayed in this picture. </a:t>
            </a:r>
          </a:p>
          <a:p>
            <a:pPr algn="just" marL="584682" indent="-292341" lvl="1">
              <a:lnSpc>
                <a:spcPts val="3249"/>
              </a:lnSpc>
              <a:buFont typeface="Arial"/>
              <a:buChar char="•"/>
            </a:pPr>
            <a:r>
              <a:rPr lang="en-US" sz="2708">
                <a:solidFill>
                  <a:srgbClr val="343434"/>
                </a:solidFill>
                <a:latin typeface="Glacial Indifference"/>
              </a:rPr>
              <a:t>The RNN utilizes the power of short-term memory in processing the data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57224" y="2014159"/>
            <a:ext cx="11702076" cy="6149170"/>
          </a:xfrm>
          <a:prstGeom prst="rect">
            <a:avLst/>
          </a:prstGeom>
        </p:spPr>
        <p:txBody>
          <a:bodyPr anchor="t" rtlCol="false" tIns="0" lIns="0" bIns="0" rIns="0">
            <a:spAutoFit/>
          </a:bodyPr>
          <a:lstStyle/>
          <a:p>
            <a:pPr algn="just" marL="843453" indent="-421726" lvl="1">
              <a:lnSpc>
                <a:spcPts val="5469"/>
              </a:lnSpc>
              <a:buFont typeface="Arial"/>
              <a:buChar char="•"/>
            </a:pPr>
            <a:r>
              <a:rPr lang="en-US" sz="3906">
                <a:solidFill>
                  <a:srgbClr val="000000"/>
                </a:solidFill>
                <a:latin typeface="Canva Sans 1"/>
              </a:rPr>
              <a:t>The input layer processes the initial input and passes it to the middle layer RNN. The middle layer consists of multiple hidden layers, each with its </a:t>
            </a:r>
            <a:r>
              <a:rPr lang="en-US" sz="3906">
                <a:solidFill>
                  <a:srgbClr val="6147FF"/>
                </a:solidFill>
                <a:latin typeface="Canva Sans 1 Bold"/>
              </a:rPr>
              <a:t>activation functions, weights, and biases. </a:t>
            </a:r>
          </a:p>
          <a:p>
            <a:pPr algn="just" marL="843453" indent="-421726" lvl="1">
              <a:lnSpc>
                <a:spcPts val="5469"/>
              </a:lnSpc>
              <a:buFont typeface="Arial"/>
              <a:buChar char="•"/>
            </a:pPr>
            <a:r>
              <a:rPr lang="en-US" sz="3906">
                <a:solidFill>
                  <a:srgbClr val="000000"/>
                </a:solidFill>
                <a:latin typeface="Canva Sans 1"/>
              </a:rPr>
              <a:t>These parameters are standardized across the hidden layer so that instead of creating multiple hidden layers, it will </a:t>
            </a:r>
            <a:r>
              <a:rPr lang="en-US" sz="3906">
                <a:solidFill>
                  <a:srgbClr val="6147FF"/>
                </a:solidFill>
                <a:latin typeface="Canva Sans 1 Bold"/>
              </a:rPr>
              <a:t>create one and loop it over.</a:t>
            </a:r>
          </a:p>
        </p:txBody>
      </p:sp>
      <p:sp>
        <p:nvSpPr>
          <p:cNvPr name="Freeform 3" id="3"/>
          <p:cNvSpPr/>
          <p:nvPr/>
        </p:nvSpPr>
        <p:spPr>
          <a:xfrm flipH="false" flipV="false" rot="0">
            <a:off x="709590" y="1028700"/>
            <a:ext cx="4847634" cy="7852809"/>
          </a:xfrm>
          <a:custGeom>
            <a:avLst/>
            <a:gdLst/>
            <a:ahLst/>
            <a:cxnLst/>
            <a:rect r="r" b="b" t="t" l="l"/>
            <a:pathLst>
              <a:path h="7852809" w="4847634">
                <a:moveTo>
                  <a:pt x="0" y="0"/>
                </a:moveTo>
                <a:lnTo>
                  <a:pt x="4847634" y="0"/>
                </a:lnTo>
                <a:lnTo>
                  <a:pt x="4847634" y="7852809"/>
                </a:lnTo>
                <a:lnTo>
                  <a:pt x="0" y="7852809"/>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01631" y="5718829"/>
            <a:ext cx="10670283" cy="4094613"/>
          </a:xfrm>
          <a:custGeom>
            <a:avLst/>
            <a:gdLst/>
            <a:ahLst/>
            <a:cxnLst/>
            <a:rect r="r" b="b" t="t" l="l"/>
            <a:pathLst>
              <a:path h="4094613" w="10670283">
                <a:moveTo>
                  <a:pt x="0" y="0"/>
                </a:moveTo>
                <a:lnTo>
                  <a:pt x="10670283" y="0"/>
                </a:lnTo>
                <a:lnTo>
                  <a:pt x="10670283" y="4094613"/>
                </a:lnTo>
                <a:lnTo>
                  <a:pt x="0" y="4094613"/>
                </a:lnTo>
                <a:lnTo>
                  <a:pt x="0" y="0"/>
                </a:lnTo>
                <a:close/>
              </a:path>
            </a:pathLst>
          </a:custGeom>
          <a:blipFill>
            <a:blip r:embed="rId2"/>
            <a:stretch>
              <a:fillRect l="0" t="0" r="0" b="0"/>
            </a:stretch>
          </a:blipFill>
        </p:spPr>
      </p:sp>
      <p:sp>
        <p:nvSpPr>
          <p:cNvPr name="Freeform 3" id="3"/>
          <p:cNvSpPr/>
          <p:nvPr/>
        </p:nvSpPr>
        <p:spPr>
          <a:xfrm flipH="false" flipV="false" rot="0">
            <a:off x="7842582" y="5718829"/>
            <a:ext cx="3191664" cy="3917042"/>
          </a:xfrm>
          <a:custGeom>
            <a:avLst/>
            <a:gdLst/>
            <a:ahLst/>
            <a:cxnLst/>
            <a:rect r="r" b="b" t="t" l="l"/>
            <a:pathLst>
              <a:path h="3917042" w="3191664">
                <a:moveTo>
                  <a:pt x="0" y="0"/>
                </a:moveTo>
                <a:lnTo>
                  <a:pt x="3191663" y="0"/>
                </a:lnTo>
                <a:lnTo>
                  <a:pt x="3191663" y="3917042"/>
                </a:lnTo>
                <a:lnTo>
                  <a:pt x="0" y="3917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14350" y="981075"/>
            <a:ext cx="17154826" cy="5023425"/>
          </a:xfrm>
          <a:prstGeom prst="rect">
            <a:avLst/>
          </a:prstGeom>
        </p:spPr>
        <p:txBody>
          <a:bodyPr anchor="t" rtlCol="false" tIns="0" lIns="0" bIns="0" rIns="0">
            <a:spAutoFit/>
          </a:bodyPr>
          <a:lstStyle/>
          <a:p>
            <a:pPr algn="just">
              <a:lnSpc>
                <a:spcPts val="3993"/>
              </a:lnSpc>
            </a:pPr>
            <a:r>
              <a:rPr lang="en-US" sz="2852">
                <a:solidFill>
                  <a:srgbClr val="343434"/>
                </a:solidFill>
                <a:latin typeface="Canva Sans 1"/>
              </a:rPr>
              <a:t>There are four types of RNN base</a:t>
            </a:r>
            <a:r>
              <a:rPr lang="en-US" sz="2852">
                <a:solidFill>
                  <a:srgbClr val="343434"/>
                </a:solidFill>
                <a:latin typeface="Canva Sans 1"/>
              </a:rPr>
              <a:t>d on different lengths of inputs and outputs.</a:t>
            </a:r>
          </a:p>
          <a:p>
            <a:pPr algn="just" marL="615827" indent="-307913" lvl="1">
              <a:lnSpc>
                <a:spcPts val="3993"/>
              </a:lnSpc>
              <a:buFont typeface="Arial"/>
              <a:buChar char="•"/>
            </a:pPr>
            <a:r>
              <a:rPr lang="en-US" sz="2852">
                <a:solidFill>
                  <a:srgbClr val="343434"/>
                </a:solidFill>
                <a:latin typeface="Canva Sans 1"/>
              </a:rPr>
              <a:t>One-to-one is a simple neural network. It is commonly used for machine learning problems that have a single input and output.</a:t>
            </a:r>
          </a:p>
          <a:p>
            <a:pPr algn="just" marL="615827" indent="-307913" lvl="1">
              <a:lnSpc>
                <a:spcPts val="3993"/>
              </a:lnSpc>
              <a:buFont typeface="Arial"/>
              <a:buChar char="•"/>
            </a:pPr>
            <a:r>
              <a:rPr lang="en-US" sz="2852">
                <a:solidFill>
                  <a:srgbClr val="343434"/>
                </a:solidFill>
                <a:latin typeface="Canva Sans 1"/>
              </a:rPr>
              <a:t>One-to-many has a single input and multiple outputs. This is used for generating image captions.</a:t>
            </a:r>
          </a:p>
          <a:p>
            <a:pPr algn="just" marL="615827" indent="-307913" lvl="1">
              <a:lnSpc>
                <a:spcPts val="3993"/>
              </a:lnSpc>
              <a:buFont typeface="Arial"/>
              <a:buChar char="•"/>
            </a:pPr>
            <a:r>
              <a:rPr lang="en-US" sz="2852">
                <a:solidFill>
                  <a:srgbClr val="6147FF"/>
                </a:solidFill>
                <a:latin typeface="Canva Sans 1 Bold Italics"/>
              </a:rPr>
              <a:t>Many-to-one takes a sequence of multiple inputs and predicts a single output. It is popular in sentiment classification, where the input is text and the output is a category.</a:t>
            </a:r>
          </a:p>
          <a:p>
            <a:pPr algn="just" marL="615827" indent="-307913" lvl="1">
              <a:lnSpc>
                <a:spcPts val="3993"/>
              </a:lnSpc>
              <a:buFont typeface="Arial"/>
              <a:buChar char="•"/>
            </a:pPr>
            <a:r>
              <a:rPr lang="en-US" sz="2852">
                <a:solidFill>
                  <a:srgbClr val="343434"/>
                </a:solidFill>
                <a:latin typeface="Canva Sans 1"/>
              </a:rPr>
              <a:t>Many-to-many takes multiple inputs and outputs. The most common application is machine translation.</a:t>
            </a:r>
          </a:p>
          <a:p>
            <a:pPr algn="just">
              <a:lnSpc>
                <a:spcPts val="3993"/>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0267" y="500938"/>
            <a:ext cx="13647465" cy="9285123"/>
          </a:xfrm>
          <a:custGeom>
            <a:avLst/>
            <a:gdLst/>
            <a:ahLst/>
            <a:cxnLst/>
            <a:rect r="r" b="b" t="t" l="l"/>
            <a:pathLst>
              <a:path h="9285123" w="13647465">
                <a:moveTo>
                  <a:pt x="0" y="0"/>
                </a:moveTo>
                <a:lnTo>
                  <a:pt x="13647466" y="0"/>
                </a:lnTo>
                <a:lnTo>
                  <a:pt x="13647466" y="9285124"/>
                </a:lnTo>
                <a:lnTo>
                  <a:pt x="0" y="9285124"/>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148" y="1914192"/>
            <a:ext cx="17806954" cy="6458616"/>
          </a:xfrm>
          <a:custGeom>
            <a:avLst/>
            <a:gdLst/>
            <a:ahLst/>
            <a:cxnLst/>
            <a:rect r="r" b="b" t="t" l="l"/>
            <a:pathLst>
              <a:path h="6458616" w="17806954">
                <a:moveTo>
                  <a:pt x="0" y="0"/>
                </a:moveTo>
                <a:lnTo>
                  <a:pt x="17806954" y="0"/>
                </a:lnTo>
                <a:lnTo>
                  <a:pt x="17806954" y="6458616"/>
                </a:lnTo>
                <a:lnTo>
                  <a:pt x="0" y="6458616"/>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75209" y="578045"/>
            <a:ext cx="10266942" cy="8192812"/>
          </a:xfrm>
          <a:custGeom>
            <a:avLst/>
            <a:gdLst/>
            <a:ahLst/>
            <a:cxnLst/>
            <a:rect r="r" b="b" t="t" l="l"/>
            <a:pathLst>
              <a:path h="8192812" w="10266942">
                <a:moveTo>
                  <a:pt x="0" y="0"/>
                </a:moveTo>
                <a:lnTo>
                  <a:pt x="10266942" y="0"/>
                </a:lnTo>
                <a:lnTo>
                  <a:pt x="10266942" y="8192812"/>
                </a:lnTo>
                <a:lnTo>
                  <a:pt x="0" y="8192812"/>
                </a:lnTo>
                <a:lnTo>
                  <a:pt x="0" y="0"/>
                </a:lnTo>
                <a:close/>
              </a:path>
            </a:pathLst>
          </a:custGeom>
          <a:blipFill>
            <a:blip r:embed="rId2"/>
            <a:stretch>
              <a:fillRect l="0" t="0" r="0" b="0"/>
            </a:stretch>
          </a:blipFill>
        </p:spPr>
      </p:sp>
      <p:sp>
        <p:nvSpPr>
          <p:cNvPr name="TextBox 3" id="3"/>
          <p:cNvSpPr txBox="true"/>
          <p:nvPr/>
        </p:nvSpPr>
        <p:spPr>
          <a:xfrm rot="0">
            <a:off x="-1494551" y="4819967"/>
            <a:ext cx="10036413" cy="580390"/>
          </a:xfrm>
          <a:prstGeom prst="rect">
            <a:avLst/>
          </a:prstGeom>
        </p:spPr>
        <p:txBody>
          <a:bodyPr anchor="t" rtlCol="false" tIns="0" lIns="0" bIns="0" rIns="0">
            <a:spAutoFit/>
          </a:bodyPr>
          <a:lstStyle/>
          <a:p>
            <a:pPr algn="ctr">
              <a:lnSpc>
                <a:spcPts val="4759"/>
              </a:lnSpc>
            </a:pPr>
            <a:r>
              <a:rPr lang="en-US" sz="3399">
                <a:solidFill>
                  <a:srgbClr val="FF5757"/>
                </a:solidFill>
                <a:latin typeface="Canva Sans 1 Bold"/>
              </a:rPr>
              <a:t>PARAM</a:t>
            </a:r>
          </a:p>
        </p:txBody>
      </p:sp>
      <p:sp>
        <p:nvSpPr>
          <p:cNvPr name="TextBox 4" id="4"/>
          <p:cNvSpPr txBox="true"/>
          <p:nvPr/>
        </p:nvSpPr>
        <p:spPr>
          <a:xfrm rot="0">
            <a:off x="339150" y="5581333"/>
            <a:ext cx="6369011" cy="1060997"/>
          </a:xfrm>
          <a:prstGeom prst="rect">
            <a:avLst/>
          </a:prstGeom>
        </p:spPr>
        <p:txBody>
          <a:bodyPr anchor="t" rtlCol="false" tIns="0" lIns="0" bIns="0" rIns="0">
            <a:spAutoFit/>
          </a:bodyPr>
          <a:lstStyle/>
          <a:p>
            <a:pPr algn="just">
              <a:lnSpc>
                <a:spcPts val="4330"/>
              </a:lnSpc>
            </a:pPr>
            <a:r>
              <a:rPr lang="en-US" sz="3093">
                <a:solidFill>
                  <a:srgbClr val="000000"/>
                </a:solidFill>
                <a:latin typeface="Canva Sans 1"/>
              </a:rPr>
              <a:t>SimpleRNN: 100 * 128 + 128 * 128 + 128 = 29312</a:t>
            </a:r>
          </a:p>
        </p:txBody>
      </p:sp>
      <p:sp>
        <p:nvSpPr>
          <p:cNvPr name="TextBox 5" id="5"/>
          <p:cNvSpPr txBox="true"/>
          <p:nvPr/>
        </p:nvSpPr>
        <p:spPr>
          <a:xfrm rot="0">
            <a:off x="339150" y="6988986"/>
            <a:ext cx="7604488" cy="1054989"/>
          </a:xfrm>
          <a:prstGeom prst="rect">
            <a:avLst/>
          </a:prstGeom>
        </p:spPr>
        <p:txBody>
          <a:bodyPr anchor="t" rtlCol="false" tIns="0" lIns="0" bIns="0" rIns="0">
            <a:spAutoFit/>
          </a:bodyPr>
          <a:lstStyle/>
          <a:p>
            <a:pPr algn="just">
              <a:lnSpc>
                <a:spcPts val="4326"/>
              </a:lnSpc>
            </a:pPr>
            <a:r>
              <a:rPr lang="en-US" sz="3090">
                <a:solidFill>
                  <a:srgbClr val="000000"/>
                </a:solidFill>
                <a:latin typeface="Canva Sans 1"/>
              </a:rPr>
              <a:t>Dense: 128 * 64 +64 = 8256</a:t>
            </a:r>
          </a:p>
          <a:p>
            <a:pPr algn="just">
              <a:lnSpc>
                <a:spcPts val="4326"/>
              </a:lnSpc>
            </a:pPr>
            <a:r>
              <a:rPr lang="en-US" sz="3090">
                <a:solidFill>
                  <a:srgbClr val="000000"/>
                </a:solidFill>
                <a:latin typeface="Canva Sans 1"/>
              </a:rPr>
              <a:t>similar to the remaining dense layers</a:t>
            </a:r>
          </a:p>
        </p:txBody>
      </p:sp>
      <p:sp>
        <p:nvSpPr>
          <p:cNvPr name="TextBox 6" id="6"/>
          <p:cNvSpPr txBox="true"/>
          <p:nvPr/>
        </p:nvSpPr>
        <p:spPr>
          <a:xfrm rot="0">
            <a:off x="339150" y="1475484"/>
            <a:ext cx="7905738" cy="2647142"/>
          </a:xfrm>
          <a:prstGeom prst="rect">
            <a:avLst/>
          </a:prstGeom>
        </p:spPr>
        <p:txBody>
          <a:bodyPr anchor="t" rtlCol="false" tIns="0" lIns="0" bIns="0" rIns="0">
            <a:spAutoFit/>
          </a:bodyPr>
          <a:lstStyle/>
          <a:p>
            <a:pPr algn="just">
              <a:lnSpc>
                <a:spcPts val="4244"/>
              </a:lnSpc>
            </a:pPr>
          </a:p>
          <a:p>
            <a:pPr algn="just">
              <a:lnSpc>
                <a:spcPts val="4244"/>
              </a:lnSpc>
            </a:pPr>
            <a:r>
              <a:rPr lang="en-US" sz="3031">
                <a:solidFill>
                  <a:srgbClr val="000000"/>
                </a:solidFill>
                <a:latin typeface="Canva Sans 1"/>
              </a:rPr>
              <a:t>Input shape (1, 100) --&gt; </a:t>
            </a:r>
            <a:r>
              <a:rPr lang="en-US" sz="3031">
                <a:solidFill>
                  <a:srgbClr val="FF453A"/>
                </a:solidFill>
                <a:latin typeface="Canva Sans 1"/>
              </a:rPr>
              <a:t>Wxh (100, 128)</a:t>
            </a:r>
          </a:p>
          <a:p>
            <a:pPr algn="just">
              <a:lnSpc>
                <a:spcPts val="4244"/>
              </a:lnSpc>
            </a:pPr>
            <a:r>
              <a:rPr lang="en-US" sz="3031">
                <a:solidFill>
                  <a:srgbClr val="000000"/>
                </a:solidFill>
                <a:latin typeface="Canva Sans 1"/>
              </a:rPr>
              <a:t>--&gt; h1 (1, 128)</a:t>
            </a:r>
          </a:p>
          <a:p>
            <a:pPr algn="just">
              <a:lnSpc>
                <a:spcPts val="4244"/>
              </a:lnSpc>
            </a:pPr>
            <a:r>
              <a:rPr lang="en-US" sz="3031">
                <a:solidFill>
                  <a:srgbClr val="000000"/>
                </a:solidFill>
                <a:latin typeface="Canva Sans 1"/>
              </a:rPr>
              <a:t>So: h0 : shape (1, 128) and</a:t>
            </a:r>
          </a:p>
          <a:p>
            <a:pPr algn="just">
              <a:lnSpc>
                <a:spcPts val="4244"/>
              </a:lnSpc>
            </a:pPr>
            <a:r>
              <a:rPr lang="en-US" sz="3031">
                <a:solidFill>
                  <a:srgbClr val="037F00"/>
                </a:solidFill>
                <a:latin typeface="Canva Sans 1"/>
              </a:rPr>
              <a:t>Whh ( units, units) ~ (128, 128)</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188930" y="479762"/>
            <a:ext cx="14455180" cy="7838689"/>
            <a:chOff x="0" y="0"/>
            <a:chExt cx="19273573" cy="10451585"/>
          </a:xfrm>
        </p:grpSpPr>
        <p:sp>
          <p:nvSpPr>
            <p:cNvPr name="TextBox 3" id="3"/>
            <p:cNvSpPr txBox="true"/>
            <p:nvPr/>
          </p:nvSpPr>
          <p:spPr>
            <a:xfrm rot="0">
              <a:off x="0" y="9589262"/>
              <a:ext cx="19273573" cy="862322"/>
            </a:xfrm>
            <a:prstGeom prst="rect">
              <a:avLst/>
            </a:prstGeom>
          </p:spPr>
          <p:txBody>
            <a:bodyPr anchor="t" rtlCol="false" tIns="0" lIns="0" bIns="0" rIns="0">
              <a:spAutoFit/>
            </a:bodyPr>
            <a:lstStyle/>
            <a:p>
              <a:pPr>
                <a:lnSpc>
                  <a:spcPts val="5146"/>
                </a:lnSpc>
                <a:spcBef>
                  <a:spcPct val="0"/>
                </a:spcBef>
              </a:pPr>
            </a:p>
          </p:txBody>
        </p:sp>
        <p:sp>
          <p:nvSpPr>
            <p:cNvPr name="TextBox 4" id="4"/>
            <p:cNvSpPr txBox="true"/>
            <p:nvPr/>
          </p:nvSpPr>
          <p:spPr>
            <a:xfrm rot="0">
              <a:off x="0" y="-9525"/>
              <a:ext cx="19273573" cy="9041217"/>
            </a:xfrm>
            <a:prstGeom prst="rect">
              <a:avLst/>
            </a:prstGeom>
          </p:spPr>
          <p:txBody>
            <a:bodyPr anchor="t" rtlCol="false" tIns="0" lIns="0" bIns="0" rIns="0">
              <a:spAutoFit/>
            </a:bodyPr>
            <a:lstStyle/>
            <a:p>
              <a:pPr>
                <a:lnSpc>
                  <a:spcPts val="17867"/>
                </a:lnSpc>
              </a:pPr>
              <a:r>
                <a:rPr lang="en-US" sz="14889">
                  <a:solidFill>
                    <a:srgbClr val="A4E473"/>
                  </a:solidFill>
                  <a:latin typeface="Josefin Sans Regular"/>
                </a:rPr>
                <a:t>Convolutional Neural Network Architecture</a:t>
              </a:r>
            </a:p>
          </p:txBody>
        </p:sp>
      </p:grpSp>
      <p:sp>
        <p:nvSpPr>
          <p:cNvPr name="TextBox 5" id="5"/>
          <p:cNvSpPr txBox="true"/>
          <p:nvPr/>
        </p:nvSpPr>
        <p:spPr>
          <a:xfrm rot="0">
            <a:off x="12027973" y="8968143"/>
            <a:ext cx="5231327" cy="290157"/>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grpSp>
        <p:nvGrpSpPr>
          <p:cNvPr name="Group 6" id="6"/>
          <p:cNvGrpSpPr/>
          <p:nvPr/>
        </p:nvGrpSpPr>
        <p:grpSpPr>
          <a:xfrm rot="0">
            <a:off x="-3563094" y="6077994"/>
            <a:ext cx="6383425" cy="5528076"/>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0">
            <a:off x="1671665" y="7004492"/>
            <a:ext cx="3034530" cy="2627917"/>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10" id="10"/>
          <p:cNvGrpSpPr/>
          <p:nvPr/>
        </p:nvGrpSpPr>
        <p:grpSpPr>
          <a:xfrm rot="0">
            <a:off x="4053492" y="8956750"/>
            <a:ext cx="2141618" cy="185465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823643" y="977265"/>
            <a:ext cx="11094244" cy="8281035"/>
          </a:xfrm>
          <a:prstGeom prst="rect">
            <a:avLst/>
          </a:prstGeom>
        </p:spPr>
        <p:txBody>
          <a:bodyPr anchor="t" rtlCol="false" tIns="0" lIns="0" bIns="0" rIns="0">
            <a:spAutoFit/>
          </a:bodyPr>
          <a:lstStyle/>
          <a:p>
            <a:pPr algn="just">
              <a:lnSpc>
                <a:spcPts val="5039"/>
              </a:lnSpc>
            </a:pPr>
            <a:r>
              <a:rPr lang="en-US" sz="3599">
                <a:solidFill>
                  <a:srgbClr val="000000"/>
                </a:solidFill>
                <a:latin typeface="Fira Sans Light"/>
              </a:rPr>
              <a:t>CNNs are a class of Deep Neural Networks that can recognize and classify particular features from images and are widely used for analyzing visual images. Their applications range from image and video recognition, image classification, medical image analysis, computer vision and natural language processing. CNN has contributed a lot in the field of computer vision and image analysis. </a:t>
            </a:r>
          </a:p>
          <a:p>
            <a:pPr algn="just">
              <a:lnSpc>
                <a:spcPts val="5039"/>
              </a:lnSpc>
            </a:pPr>
          </a:p>
          <a:p>
            <a:pPr algn="just">
              <a:lnSpc>
                <a:spcPts val="5039"/>
              </a:lnSpc>
            </a:pPr>
            <a:r>
              <a:rPr lang="en-US" sz="3599">
                <a:solidFill>
                  <a:srgbClr val="000000"/>
                </a:solidFill>
                <a:latin typeface="Fira Sans Light"/>
              </a:rPr>
              <a:t>CNN is very useful as it minimises human effort by automatically detecting the features. For example, for apples and mangoes, it would automatically detect the distinct features of each class on its own.</a:t>
            </a:r>
          </a:p>
        </p:txBody>
      </p:sp>
      <p:grpSp>
        <p:nvGrpSpPr>
          <p:cNvPr name="Group 3" id="3"/>
          <p:cNvGrpSpPr/>
          <p:nvPr/>
        </p:nvGrpSpPr>
        <p:grpSpPr>
          <a:xfrm rot="0">
            <a:off x="14328902" y="2317173"/>
            <a:ext cx="7321033" cy="6340049"/>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2122944" y="7035126"/>
            <a:ext cx="4970154" cy="430417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2336342" y="5954842"/>
            <a:ext cx="2271679" cy="196728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13737770" y="373605"/>
            <a:ext cx="3799619" cy="329048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1028700" y="373605"/>
            <a:ext cx="4212844" cy="586200"/>
            <a:chOff x="0" y="0"/>
            <a:chExt cx="5617125" cy="781600"/>
          </a:xfrm>
        </p:grpSpPr>
        <p:sp>
          <p:nvSpPr>
            <p:cNvPr name="TextBox 12" id="12"/>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p>
          </p:txBody>
        </p:sp>
        <p:sp>
          <p:nvSpPr>
            <p:cNvPr name="Freeform 13" id="13"/>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7602309" y="1674035"/>
            <a:ext cx="10353953" cy="5114603"/>
          </a:xfrm>
          <a:custGeom>
            <a:avLst/>
            <a:gdLst/>
            <a:ahLst/>
            <a:cxnLst/>
            <a:rect r="r" b="b" t="t" l="l"/>
            <a:pathLst>
              <a:path h="5114603" w="10353953">
                <a:moveTo>
                  <a:pt x="0" y="0"/>
                </a:moveTo>
                <a:lnTo>
                  <a:pt x="10353953" y="0"/>
                </a:lnTo>
                <a:lnTo>
                  <a:pt x="10353953" y="5114604"/>
                </a:lnTo>
                <a:lnTo>
                  <a:pt x="0" y="5114604"/>
                </a:lnTo>
                <a:lnTo>
                  <a:pt x="0" y="0"/>
                </a:lnTo>
                <a:close/>
              </a:path>
            </a:pathLst>
          </a:custGeom>
          <a:blipFill>
            <a:blip r:embed="rId2"/>
            <a:stretch>
              <a:fillRect l="0" t="0" r="0" b="0"/>
            </a:stretch>
          </a:blipFill>
        </p:spPr>
      </p:sp>
      <p:sp>
        <p:nvSpPr>
          <p:cNvPr name="TextBox 3" id="3"/>
          <p:cNvSpPr txBox="true"/>
          <p:nvPr/>
        </p:nvSpPr>
        <p:spPr>
          <a:xfrm rot="0">
            <a:off x="490455" y="631974"/>
            <a:ext cx="6724653" cy="8239125"/>
          </a:xfrm>
          <a:prstGeom prst="rect">
            <a:avLst/>
          </a:prstGeom>
        </p:spPr>
        <p:txBody>
          <a:bodyPr anchor="t" rtlCol="false" tIns="0" lIns="0" bIns="0" rIns="0">
            <a:spAutoFit/>
          </a:bodyPr>
          <a:lstStyle/>
          <a:p>
            <a:pPr algn="just">
              <a:lnSpc>
                <a:spcPts val="3600"/>
              </a:lnSpc>
              <a:spcBef>
                <a:spcPct val="0"/>
              </a:spcBef>
            </a:pPr>
            <a:r>
              <a:rPr lang="en-US" sz="3000">
                <a:solidFill>
                  <a:srgbClr val="FFFFFF"/>
                </a:solidFill>
                <a:latin typeface="Glacial Indifference"/>
              </a:rPr>
              <a:t>The network is composed of the following components:</a:t>
            </a:r>
          </a:p>
          <a:p>
            <a:pPr algn="just" marL="647700" indent="-323850" lvl="1">
              <a:lnSpc>
                <a:spcPts val="3600"/>
              </a:lnSpc>
              <a:buFont typeface="Arial"/>
              <a:buChar char="•"/>
            </a:pPr>
            <a:r>
              <a:rPr lang="en-US" sz="3000">
                <a:solidFill>
                  <a:srgbClr val="FFFFFF"/>
                </a:solidFill>
                <a:latin typeface="Glacial Indifference"/>
              </a:rPr>
              <a:t>      Convolution Layer (Conv): The goal of the Conv layer is to extract high-level features from the input raw information using filters (filters/kernels).</a:t>
            </a:r>
          </a:p>
          <a:p>
            <a:pPr algn="just" marL="647700" indent="-323850" lvl="1">
              <a:lnSpc>
                <a:spcPts val="3600"/>
              </a:lnSpc>
              <a:buFont typeface="Arial"/>
              <a:buChar char="•"/>
            </a:pPr>
            <a:r>
              <a:rPr lang="en-US" sz="3000">
                <a:solidFill>
                  <a:srgbClr val="FFFFFF"/>
                </a:solidFill>
                <a:latin typeface="Glacial Indifference"/>
              </a:rPr>
              <a:t>     Pooling Layer - Pool: The pooling layer (POOL) is a downsampling operation (downsampling is the reduction of the sampling frequency), often used after the convolution layer, which helps to increase the spatial invariance and reduce the computational cost. math and training time but still retain important features</a:t>
            </a:r>
          </a:p>
          <a:p>
            <a:pPr algn="just">
              <a:lnSpc>
                <a:spcPts val="3600"/>
              </a:lnSpc>
              <a:spcBef>
                <a:spcPct val="0"/>
              </a:spcBef>
            </a:pPr>
          </a:p>
        </p:txBody>
      </p:sp>
      <p:sp>
        <p:nvSpPr>
          <p:cNvPr name="TextBox 4" id="4"/>
          <p:cNvSpPr txBox="true"/>
          <p:nvPr/>
        </p:nvSpPr>
        <p:spPr>
          <a:xfrm rot="0">
            <a:off x="490455" y="8562975"/>
            <a:ext cx="16585379" cy="92392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FFFFFF"/>
                </a:solidFill>
                <a:latin typeface="Glacial Indifference"/>
              </a:rPr>
              <a:t>Fully Connected Layer (FC): The fully connected layer takes as input the flattened data, in which all neurons in the current layer will be connected to all other nodes. neurons in the previous layer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7967" y="5208301"/>
            <a:ext cx="10718016" cy="4864068"/>
          </a:xfrm>
          <a:custGeom>
            <a:avLst/>
            <a:gdLst/>
            <a:ahLst/>
            <a:cxnLst/>
            <a:rect r="r" b="b" t="t" l="l"/>
            <a:pathLst>
              <a:path h="4864068" w="10718016">
                <a:moveTo>
                  <a:pt x="0" y="0"/>
                </a:moveTo>
                <a:lnTo>
                  <a:pt x="10718017" y="0"/>
                </a:lnTo>
                <a:lnTo>
                  <a:pt x="10718017" y="4864068"/>
                </a:lnTo>
                <a:lnTo>
                  <a:pt x="0" y="4864068"/>
                </a:lnTo>
                <a:lnTo>
                  <a:pt x="0" y="0"/>
                </a:lnTo>
                <a:close/>
              </a:path>
            </a:pathLst>
          </a:custGeom>
          <a:blipFill>
            <a:blip r:embed="rId2"/>
            <a:stretch>
              <a:fillRect l="0" t="0" r="0" b="0"/>
            </a:stretch>
          </a:blipFill>
        </p:spPr>
      </p:sp>
      <p:sp>
        <p:nvSpPr>
          <p:cNvPr name="Freeform 3" id="3"/>
          <p:cNvSpPr/>
          <p:nvPr/>
        </p:nvSpPr>
        <p:spPr>
          <a:xfrm flipH="false" flipV="false" rot="0">
            <a:off x="7236967" y="1547812"/>
            <a:ext cx="10536802" cy="3491558"/>
          </a:xfrm>
          <a:custGeom>
            <a:avLst/>
            <a:gdLst/>
            <a:ahLst/>
            <a:cxnLst/>
            <a:rect r="r" b="b" t="t" l="l"/>
            <a:pathLst>
              <a:path h="3491558" w="10536802">
                <a:moveTo>
                  <a:pt x="0" y="0"/>
                </a:moveTo>
                <a:lnTo>
                  <a:pt x="10536801" y="0"/>
                </a:lnTo>
                <a:lnTo>
                  <a:pt x="10536801" y="3491559"/>
                </a:lnTo>
                <a:lnTo>
                  <a:pt x="0" y="3491559"/>
                </a:lnTo>
                <a:lnTo>
                  <a:pt x="0" y="0"/>
                </a:lnTo>
                <a:close/>
              </a:path>
            </a:pathLst>
          </a:custGeom>
          <a:blipFill>
            <a:blip r:embed="rId3"/>
            <a:stretch>
              <a:fillRect l="0" t="0" r="0" b="0"/>
            </a:stretch>
          </a:blipFill>
        </p:spPr>
      </p:sp>
      <p:sp>
        <p:nvSpPr>
          <p:cNvPr name="TextBox 4" id="4"/>
          <p:cNvSpPr txBox="true"/>
          <p:nvPr/>
        </p:nvSpPr>
        <p:spPr>
          <a:xfrm rot="0">
            <a:off x="447967" y="328613"/>
            <a:ext cx="15425753" cy="1219200"/>
          </a:xfrm>
          <a:prstGeom prst="rect">
            <a:avLst/>
          </a:prstGeom>
        </p:spPr>
        <p:txBody>
          <a:bodyPr anchor="t" rtlCol="false" tIns="0" lIns="0" bIns="0" rIns="0">
            <a:spAutoFit/>
          </a:bodyPr>
          <a:lstStyle/>
          <a:p>
            <a:pPr>
              <a:lnSpc>
                <a:spcPts val="8176"/>
              </a:lnSpc>
            </a:pPr>
            <a:r>
              <a:rPr lang="en-US" sz="6813">
                <a:solidFill>
                  <a:srgbClr val="000000"/>
                </a:solidFill>
                <a:latin typeface="Agrandir Wide Medium Bold"/>
              </a:rPr>
              <a:t>Data cleaning</a:t>
            </a:r>
          </a:p>
        </p:txBody>
      </p:sp>
      <p:sp>
        <p:nvSpPr>
          <p:cNvPr name="TextBox 5" id="5"/>
          <p:cNvSpPr txBox="true"/>
          <p:nvPr/>
        </p:nvSpPr>
        <p:spPr>
          <a:xfrm rot="0">
            <a:off x="2777313" y="2032007"/>
            <a:ext cx="366901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a:rPr>
              <a:t>Before</a:t>
            </a:r>
          </a:p>
        </p:txBody>
      </p:sp>
      <p:sp>
        <p:nvSpPr>
          <p:cNvPr name="TextBox 6" id="6"/>
          <p:cNvSpPr txBox="true"/>
          <p:nvPr/>
        </p:nvSpPr>
        <p:spPr>
          <a:xfrm rot="0">
            <a:off x="11831290" y="7468885"/>
            <a:ext cx="2712244"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a:rPr>
              <a:t>After</a:t>
            </a:r>
          </a:p>
          <a:p>
            <a:pPr algn="ctr">
              <a:lnSpc>
                <a:spcPts val="12880"/>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486" y="2024422"/>
            <a:ext cx="17606672" cy="3606830"/>
          </a:xfrm>
          <a:custGeom>
            <a:avLst/>
            <a:gdLst/>
            <a:ahLst/>
            <a:cxnLst/>
            <a:rect r="r" b="b" t="t" l="l"/>
            <a:pathLst>
              <a:path h="3606830" w="17606672">
                <a:moveTo>
                  <a:pt x="0" y="0"/>
                </a:moveTo>
                <a:lnTo>
                  <a:pt x="17606671" y="0"/>
                </a:lnTo>
                <a:lnTo>
                  <a:pt x="17606671" y="3606829"/>
                </a:lnTo>
                <a:lnTo>
                  <a:pt x="0" y="3606829"/>
                </a:lnTo>
                <a:lnTo>
                  <a:pt x="0" y="0"/>
                </a:lnTo>
                <a:close/>
              </a:path>
            </a:pathLst>
          </a:custGeom>
          <a:blipFill>
            <a:blip r:embed="rId2"/>
            <a:stretch>
              <a:fillRect l="0" t="0" r="0" b="0"/>
            </a:stretch>
          </a:blipFill>
        </p:spPr>
      </p:sp>
      <p:sp>
        <p:nvSpPr>
          <p:cNvPr name="TextBox 3" id="3"/>
          <p:cNvSpPr txBox="true"/>
          <p:nvPr/>
        </p:nvSpPr>
        <p:spPr>
          <a:xfrm rot="0">
            <a:off x="3439790" y="612397"/>
            <a:ext cx="11408420" cy="514350"/>
          </a:xfrm>
          <a:prstGeom prst="rect">
            <a:avLst/>
          </a:prstGeom>
        </p:spPr>
        <p:txBody>
          <a:bodyPr anchor="t" rtlCol="false" tIns="0" lIns="0" bIns="0" rIns="0">
            <a:spAutoFit/>
          </a:bodyPr>
          <a:lstStyle/>
          <a:p>
            <a:pPr algn="ctr">
              <a:lnSpc>
                <a:spcPts val="4080"/>
              </a:lnSpc>
              <a:spcBef>
                <a:spcPct val="0"/>
              </a:spcBef>
            </a:pPr>
            <a:r>
              <a:rPr lang="en-US" sz="3400">
                <a:solidFill>
                  <a:srgbClr val="000000"/>
                </a:solidFill>
                <a:latin typeface="HK Grotesk Bold"/>
              </a:rPr>
              <a:t>A basic CNN model can be described specifically as follows:</a:t>
            </a:r>
          </a:p>
        </p:txBody>
      </p:sp>
      <p:sp>
        <p:nvSpPr>
          <p:cNvPr name="TextBox 4" id="4"/>
          <p:cNvSpPr txBox="true"/>
          <p:nvPr/>
        </p:nvSpPr>
        <p:spPr>
          <a:xfrm rot="0">
            <a:off x="1028700" y="6364314"/>
            <a:ext cx="16537930" cy="2057400"/>
          </a:xfrm>
          <a:prstGeom prst="rect">
            <a:avLst/>
          </a:prstGeom>
        </p:spPr>
        <p:txBody>
          <a:bodyPr anchor="t" rtlCol="false" tIns="0" lIns="0" bIns="0" rIns="0">
            <a:spAutoFit/>
          </a:bodyPr>
          <a:lstStyle/>
          <a:p>
            <a:pPr algn="just">
              <a:lnSpc>
                <a:spcPts val="4080"/>
              </a:lnSpc>
              <a:spcBef>
                <a:spcPct val="0"/>
              </a:spcBef>
            </a:pPr>
            <a:r>
              <a:rPr lang="en-US" sz="3400">
                <a:solidFill>
                  <a:srgbClr val="000000"/>
                </a:solidFill>
                <a:latin typeface="Glacial Indifference"/>
              </a:rPr>
              <a:t>Convolutional neural network model with input as a feature matrix of size 3x3, convolutional layers, and an output, where w is the weight in the filters and b is the bias value of the filters that – for the convolutional component, w is the link weight and b is the bias of the computation unit – for the fully connected component.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2837" y="4620711"/>
            <a:ext cx="17422326" cy="3566050"/>
          </a:xfrm>
          <a:custGeom>
            <a:avLst/>
            <a:gdLst/>
            <a:ahLst/>
            <a:cxnLst/>
            <a:rect r="r" b="b" t="t" l="l"/>
            <a:pathLst>
              <a:path h="3566050" w="17422326">
                <a:moveTo>
                  <a:pt x="0" y="0"/>
                </a:moveTo>
                <a:lnTo>
                  <a:pt x="17422326" y="0"/>
                </a:lnTo>
                <a:lnTo>
                  <a:pt x="17422326" y="3566050"/>
                </a:lnTo>
                <a:lnTo>
                  <a:pt x="0" y="3566050"/>
                </a:lnTo>
                <a:lnTo>
                  <a:pt x="0" y="0"/>
                </a:lnTo>
                <a:close/>
              </a:path>
            </a:pathLst>
          </a:custGeom>
          <a:blipFill>
            <a:blip r:embed="rId2"/>
            <a:stretch>
              <a:fillRect l="0" t="0" r="0" b="0"/>
            </a:stretch>
          </a:blipFill>
        </p:spPr>
      </p:sp>
      <p:sp>
        <p:nvSpPr>
          <p:cNvPr name="TextBox 3" id="3"/>
          <p:cNvSpPr txBox="true"/>
          <p:nvPr/>
        </p:nvSpPr>
        <p:spPr>
          <a:xfrm rot="0">
            <a:off x="1028700" y="1236756"/>
            <a:ext cx="15479569" cy="2970339"/>
          </a:xfrm>
          <a:prstGeom prst="rect">
            <a:avLst/>
          </a:prstGeom>
        </p:spPr>
        <p:txBody>
          <a:bodyPr anchor="t" rtlCol="false" tIns="0" lIns="0" bIns="0" rIns="0">
            <a:spAutoFit/>
          </a:bodyPr>
          <a:lstStyle/>
          <a:p>
            <a:pPr algn="just">
              <a:lnSpc>
                <a:spcPts val="3914"/>
              </a:lnSpc>
            </a:pPr>
            <a:r>
              <a:rPr lang="en-US" sz="3261">
                <a:solidFill>
                  <a:srgbClr val="000000"/>
                </a:solidFill>
                <a:latin typeface="Glacial Indifference"/>
              </a:rPr>
              <a:t>Suppose we have a convolutional neural network with a structure like Figure below, where the weights and biases are initialized randomly, with the following data sample:</a:t>
            </a:r>
          </a:p>
          <a:p>
            <a:pPr algn="just">
              <a:lnSpc>
                <a:spcPts val="3914"/>
              </a:lnSpc>
            </a:pPr>
            <a:r>
              <a:rPr lang="en-US" sz="3261">
                <a:solidFill>
                  <a:srgbClr val="000000"/>
                </a:solidFill>
                <a:latin typeface="Glacial Indifference"/>
              </a:rPr>
              <a:t>[[4 9 2],</a:t>
            </a:r>
          </a:p>
          <a:p>
            <a:pPr algn="just">
              <a:lnSpc>
                <a:spcPts val="3914"/>
              </a:lnSpc>
            </a:pPr>
            <a:r>
              <a:rPr lang="en-US" sz="3261">
                <a:solidFill>
                  <a:srgbClr val="000000"/>
                </a:solidFill>
                <a:latin typeface="Glacial Indifference"/>
              </a:rPr>
              <a:t>  [5 6 2],</a:t>
            </a:r>
          </a:p>
          <a:p>
            <a:pPr algn="just">
              <a:lnSpc>
                <a:spcPts val="3914"/>
              </a:lnSpc>
            </a:pPr>
            <a:r>
              <a:rPr lang="en-US" sz="3261">
                <a:solidFill>
                  <a:srgbClr val="000000"/>
                </a:solidFill>
                <a:latin typeface="Glacial Indifference"/>
              </a:rPr>
              <a:t>  [4 0 7]]</a:t>
            </a:r>
          </a:p>
          <a:p>
            <a:pPr algn="just">
              <a:lnSpc>
                <a:spcPts val="3914"/>
              </a:lnSpc>
              <a:spcBef>
                <a:spcPct val="0"/>
              </a:spcBef>
            </a:pPr>
            <a:r>
              <a:rPr lang="en-US" sz="3261">
                <a:solidFill>
                  <a:srgbClr val="000000"/>
                </a:solidFill>
                <a:latin typeface="Glacial Indifference"/>
              </a:rPr>
              <a:t>Sample data as a three-dimensional matrix is fed directly into the model</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371" y="6198614"/>
            <a:ext cx="17297259" cy="3539904"/>
          </a:xfrm>
          <a:custGeom>
            <a:avLst/>
            <a:gdLst/>
            <a:ahLst/>
            <a:cxnLst/>
            <a:rect r="r" b="b" t="t" l="l"/>
            <a:pathLst>
              <a:path h="3539904" w="17297259">
                <a:moveTo>
                  <a:pt x="0" y="0"/>
                </a:moveTo>
                <a:lnTo>
                  <a:pt x="17297258" y="0"/>
                </a:lnTo>
                <a:lnTo>
                  <a:pt x="17297258" y="3539904"/>
                </a:lnTo>
                <a:lnTo>
                  <a:pt x="0" y="3539904"/>
                </a:lnTo>
                <a:lnTo>
                  <a:pt x="0" y="0"/>
                </a:lnTo>
                <a:close/>
              </a:path>
            </a:pathLst>
          </a:custGeom>
          <a:blipFill>
            <a:blip r:embed="rId2"/>
            <a:stretch>
              <a:fillRect l="0" t="0" r="0" b="0"/>
            </a:stretch>
          </a:blipFill>
        </p:spPr>
      </p:sp>
      <p:sp>
        <p:nvSpPr>
          <p:cNvPr name="TextBox 3" id="3"/>
          <p:cNvSpPr txBox="true"/>
          <p:nvPr/>
        </p:nvSpPr>
        <p:spPr>
          <a:xfrm rot="0">
            <a:off x="699781" y="368100"/>
            <a:ext cx="16789995" cy="5743575"/>
          </a:xfrm>
          <a:prstGeom prst="rect">
            <a:avLst/>
          </a:prstGeom>
        </p:spPr>
        <p:txBody>
          <a:bodyPr anchor="t" rtlCol="false" tIns="0" lIns="0" bIns="0" rIns="0">
            <a:spAutoFit/>
          </a:bodyPr>
          <a:lstStyle/>
          <a:p>
            <a:pPr algn="just">
              <a:lnSpc>
                <a:spcPts val="3265"/>
              </a:lnSpc>
            </a:pPr>
            <a:r>
              <a:rPr lang="en-US" sz="2721">
                <a:solidFill>
                  <a:srgbClr val="000000"/>
                </a:solidFill>
                <a:latin typeface="Glacial Indifference"/>
              </a:rPr>
              <a:t>The output of a computational unit in a convolutional neural network is generalized by the following formula:</a:t>
            </a:r>
          </a:p>
          <a:p>
            <a:pPr algn="ctr">
              <a:lnSpc>
                <a:spcPts val="3265"/>
              </a:lnSpc>
            </a:pPr>
            <a:r>
              <a:rPr lang="en-US" sz="2721">
                <a:solidFill>
                  <a:srgbClr val="FF5757"/>
                </a:solidFill>
                <a:latin typeface="Glacial Indifference"/>
              </a:rPr>
              <a:t>Output=X*W+b</a:t>
            </a:r>
          </a:p>
          <a:p>
            <a:pPr algn="just">
              <a:lnSpc>
                <a:spcPts val="3265"/>
              </a:lnSpc>
            </a:pPr>
            <a:r>
              <a:rPr lang="en-US" sz="2721">
                <a:solidFill>
                  <a:srgbClr val="000000"/>
                </a:solidFill>
                <a:latin typeface="Glacial Indifference"/>
              </a:rPr>
              <a:t>Where, x is the value matrix of the feature to be extracted, w is the weight of the filter participating in the information extraction, and b is the bias value of that filter. From there, the value of the first convolutional layer with the first kernel is calculated as follows:</a:t>
            </a:r>
          </a:p>
          <a:p>
            <a:pPr algn="just">
              <a:lnSpc>
                <a:spcPts val="3265"/>
              </a:lnSpc>
            </a:pPr>
            <a:r>
              <a:rPr lang="en-US" sz="2721">
                <a:solidFill>
                  <a:srgbClr val="000000"/>
                </a:solidFill>
                <a:latin typeface="Glacial Indifference"/>
              </a:rPr>
              <a:t>4 + 5 + 6 + 0.5 = 15.5</a:t>
            </a:r>
          </a:p>
          <a:p>
            <a:pPr algn="just">
              <a:lnSpc>
                <a:spcPts val="3265"/>
              </a:lnSpc>
            </a:pPr>
            <a:r>
              <a:rPr lang="en-US" sz="2721">
                <a:solidFill>
                  <a:srgbClr val="000000"/>
                </a:solidFill>
                <a:latin typeface="Glacial Indifference"/>
              </a:rPr>
              <a:t>9 + 6 + 2 + 0.5 = 17.5</a:t>
            </a:r>
          </a:p>
          <a:p>
            <a:pPr algn="just">
              <a:lnSpc>
                <a:spcPts val="3265"/>
              </a:lnSpc>
            </a:pPr>
            <a:r>
              <a:rPr lang="en-US" sz="2721">
                <a:solidFill>
                  <a:srgbClr val="000000"/>
                </a:solidFill>
                <a:latin typeface="Glacial Indifference"/>
              </a:rPr>
              <a:t>5 + 4 + 0.5 = 9.5</a:t>
            </a:r>
          </a:p>
          <a:p>
            <a:pPr algn="just">
              <a:lnSpc>
                <a:spcPts val="3265"/>
              </a:lnSpc>
            </a:pPr>
            <a:r>
              <a:rPr lang="en-US" sz="2721">
                <a:solidFill>
                  <a:srgbClr val="000000"/>
                </a:solidFill>
                <a:latin typeface="Glacial Indifference"/>
              </a:rPr>
              <a:t>6 + 7 + 0.5 = 13.5</a:t>
            </a:r>
          </a:p>
          <a:p>
            <a:pPr algn="just">
              <a:lnSpc>
                <a:spcPts val="3265"/>
              </a:lnSpc>
            </a:pPr>
            <a:r>
              <a:rPr lang="en-US" sz="2721">
                <a:solidFill>
                  <a:srgbClr val="000000"/>
                </a:solidFill>
                <a:latin typeface="Glacial Indifference"/>
              </a:rPr>
              <a:t>The value of the first convolutional layer with the second kernel is calculated similarly as follows:</a:t>
            </a:r>
          </a:p>
          <a:p>
            <a:pPr algn="just">
              <a:lnSpc>
                <a:spcPts val="3265"/>
              </a:lnSpc>
            </a:pPr>
            <a:r>
              <a:rPr lang="en-US" sz="2721">
                <a:solidFill>
                  <a:srgbClr val="000000"/>
                </a:solidFill>
                <a:latin typeface="Glacial Indifference"/>
              </a:rPr>
              <a:t>5 + 0.7 = 5.7</a:t>
            </a:r>
          </a:p>
          <a:p>
            <a:pPr algn="just">
              <a:lnSpc>
                <a:spcPts val="3265"/>
              </a:lnSpc>
            </a:pPr>
            <a:r>
              <a:rPr lang="en-US" sz="2721">
                <a:solidFill>
                  <a:srgbClr val="000000"/>
                </a:solidFill>
                <a:latin typeface="Glacial Indifference"/>
              </a:rPr>
              <a:t>6 + 0.7 = 6.7</a:t>
            </a:r>
          </a:p>
          <a:p>
            <a:pPr algn="just">
              <a:lnSpc>
                <a:spcPts val="3265"/>
              </a:lnSpc>
            </a:pPr>
            <a:r>
              <a:rPr lang="en-US" sz="2721">
                <a:solidFill>
                  <a:srgbClr val="000000"/>
                </a:solidFill>
                <a:latin typeface="Glacial Indifference"/>
              </a:rPr>
              <a:t>4 + 0.7 = 4.7</a:t>
            </a:r>
          </a:p>
          <a:p>
            <a:pPr algn="just">
              <a:lnSpc>
                <a:spcPts val="3265"/>
              </a:lnSpc>
              <a:spcBef>
                <a:spcPct val="0"/>
              </a:spcBef>
            </a:pPr>
            <a:r>
              <a:rPr lang="en-US" sz="2721">
                <a:solidFill>
                  <a:srgbClr val="000000"/>
                </a:solidFill>
                <a:latin typeface="Glacial Indifference"/>
              </a:rPr>
              <a:t>0 + 0.7 = 0.7</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2425" y="1611988"/>
            <a:ext cx="16874899" cy="3531512"/>
          </a:xfrm>
          <a:custGeom>
            <a:avLst/>
            <a:gdLst/>
            <a:ahLst/>
            <a:cxnLst/>
            <a:rect r="r" b="b" t="t" l="l"/>
            <a:pathLst>
              <a:path h="3531512" w="16874899">
                <a:moveTo>
                  <a:pt x="0" y="0"/>
                </a:moveTo>
                <a:lnTo>
                  <a:pt x="16874899" y="0"/>
                </a:lnTo>
                <a:lnTo>
                  <a:pt x="16874899" y="3531512"/>
                </a:lnTo>
                <a:lnTo>
                  <a:pt x="0" y="3531512"/>
                </a:lnTo>
                <a:lnTo>
                  <a:pt x="0" y="0"/>
                </a:lnTo>
                <a:close/>
              </a:path>
            </a:pathLst>
          </a:custGeom>
          <a:blipFill>
            <a:blip r:embed="rId2"/>
            <a:stretch>
              <a:fillRect l="0" t="0" r="0" b="0"/>
            </a:stretch>
          </a:blipFill>
        </p:spPr>
      </p:sp>
      <p:sp>
        <p:nvSpPr>
          <p:cNvPr name="TextBox 3" id="3"/>
          <p:cNvSpPr txBox="true"/>
          <p:nvPr/>
        </p:nvSpPr>
        <p:spPr>
          <a:xfrm rot="0">
            <a:off x="657329" y="614507"/>
            <a:ext cx="16789995" cy="818861"/>
          </a:xfrm>
          <a:prstGeom prst="rect">
            <a:avLst/>
          </a:prstGeom>
        </p:spPr>
        <p:txBody>
          <a:bodyPr anchor="t" rtlCol="false" tIns="0" lIns="0" bIns="0" rIns="0">
            <a:spAutoFit/>
          </a:bodyPr>
          <a:lstStyle/>
          <a:p>
            <a:pPr algn="just">
              <a:lnSpc>
                <a:spcPts val="3265"/>
              </a:lnSpc>
              <a:spcBef>
                <a:spcPct val="0"/>
              </a:spcBef>
            </a:pPr>
            <a:r>
              <a:rPr lang="en-US" sz="2721">
                <a:solidFill>
                  <a:srgbClr val="000000"/>
                </a:solidFill>
                <a:latin typeface="Glacial Indifference"/>
              </a:rPr>
              <a:t>Through the MAXPOOL layer only the significant value is kept, so the result of the pooled layer includes only the maximum values of each previous convolution layer:</a:t>
            </a:r>
          </a:p>
        </p:txBody>
      </p:sp>
      <p:sp>
        <p:nvSpPr>
          <p:cNvPr name="Freeform 4" id="4"/>
          <p:cNvSpPr/>
          <p:nvPr/>
        </p:nvSpPr>
        <p:spPr>
          <a:xfrm flipH="false" flipV="false" rot="0">
            <a:off x="592803" y="6640060"/>
            <a:ext cx="16854520" cy="3153838"/>
          </a:xfrm>
          <a:custGeom>
            <a:avLst/>
            <a:gdLst/>
            <a:ahLst/>
            <a:cxnLst/>
            <a:rect r="r" b="b" t="t" l="l"/>
            <a:pathLst>
              <a:path h="3153838" w="16854520">
                <a:moveTo>
                  <a:pt x="0" y="0"/>
                </a:moveTo>
                <a:lnTo>
                  <a:pt x="16854521" y="0"/>
                </a:lnTo>
                <a:lnTo>
                  <a:pt x="16854521" y="3153838"/>
                </a:lnTo>
                <a:lnTo>
                  <a:pt x="0" y="3153838"/>
                </a:lnTo>
                <a:lnTo>
                  <a:pt x="0" y="0"/>
                </a:lnTo>
                <a:close/>
              </a:path>
            </a:pathLst>
          </a:custGeom>
          <a:blipFill>
            <a:blip r:embed="rId3"/>
            <a:stretch>
              <a:fillRect l="0" t="0" r="0" b="0"/>
            </a:stretch>
          </a:blipFill>
        </p:spPr>
      </p:sp>
      <p:sp>
        <p:nvSpPr>
          <p:cNvPr name="TextBox 5" id="5"/>
          <p:cNvSpPr txBox="true"/>
          <p:nvPr/>
        </p:nvSpPr>
        <p:spPr>
          <a:xfrm rot="0">
            <a:off x="625066" y="5314950"/>
            <a:ext cx="16789995" cy="818861"/>
          </a:xfrm>
          <a:prstGeom prst="rect">
            <a:avLst/>
          </a:prstGeom>
        </p:spPr>
        <p:txBody>
          <a:bodyPr anchor="t" rtlCol="false" tIns="0" lIns="0" bIns="0" rIns="0">
            <a:spAutoFit/>
          </a:bodyPr>
          <a:lstStyle/>
          <a:p>
            <a:pPr algn="just">
              <a:lnSpc>
                <a:spcPts val="3265"/>
              </a:lnSpc>
              <a:spcBef>
                <a:spcPct val="0"/>
              </a:spcBef>
            </a:pPr>
            <a:r>
              <a:rPr lang="en-US" sz="2721">
                <a:solidFill>
                  <a:srgbClr val="000000"/>
                </a:solidFill>
                <a:latin typeface="Glacial Indifference"/>
              </a:rPr>
              <a:t>With the same convolution calculation and fully connected layer computation as mentioned in the DNN section, a complete convolution model is computed with the following values: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89467" y="3364801"/>
            <a:ext cx="13300202" cy="2384039"/>
          </a:xfrm>
          <a:prstGeom prst="rect">
            <a:avLst/>
          </a:prstGeom>
        </p:spPr>
        <p:txBody>
          <a:bodyPr anchor="t" rtlCol="false" tIns="0" lIns="0" bIns="0" rIns="0">
            <a:spAutoFit/>
          </a:bodyPr>
          <a:lstStyle/>
          <a:p>
            <a:pPr>
              <a:lnSpc>
                <a:spcPts val="18771"/>
              </a:lnSpc>
            </a:pPr>
            <a:r>
              <a:rPr lang="en-US" sz="15643">
                <a:solidFill>
                  <a:srgbClr val="000000"/>
                </a:solidFill>
                <a:latin typeface="Fira Sans Bold"/>
              </a:rPr>
              <a:t>LSTM Model</a:t>
            </a:r>
          </a:p>
        </p:txBody>
      </p:sp>
      <p:grpSp>
        <p:nvGrpSpPr>
          <p:cNvPr name="Group 3" id="3"/>
          <p:cNvGrpSpPr/>
          <p:nvPr/>
        </p:nvGrpSpPr>
        <p:grpSpPr>
          <a:xfrm rot="0">
            <a:off x="14328902" y="2317173"/>
            <a:ext cx="7321033" cy="6340049"/>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2122944" y="7035126"/>
            <a:ext cx="4970154" cy="430417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2336342" y="5954842"/>
            <a:ext cx="2271679" cy="196728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13737770" y="373605"/>
            <a:ext cx="3799619" cy="329048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1028700" y="1028700"/>
            <a:ext cx="4212844" cy="586200"/>
            <a:chOff x="0" y="0"/>
            <a:chExt cx="5617125" cy="781600"/>
          </a:xfrm>
        </p:grpSpPr>
        <p:sp>
          <p:nvSpPr>
            <p:cNvPr name="TextBox 12" id="12"/>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Fira Sans Medium"/>
                </a:rPr>
                <a:t>Add Company Name</a:t>
              </a:r>
            </a:p>
          </p:txBody>
        </p:sp>
        <p:sp>
          <p:nvSpPr>
            <p:cNvPr name="Freeform 13" id="13"/>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86790" y="803922"/>
            <a:ext cx="5011033" cy="433957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4" id="4"/>
          <p:cNvSpPr txBox="true"/>
          <p:nvPr/>
        </p:nvSpPr>
        <p:spPr>
          <a:xfrm rot="0">
            <a:off x="700909" y="7978956"/>
            <a:ext cx="17190262" cy="1670925"/>
          </a:xfrm>
          <a:prstGeom prst="rect">
            <a:avLst/>
          </a:prstGeom>
        </p:spPr>
        <p:txBody>
          <a:bodyPr anchor="t" rtlCol="false" tIns="0" lIns="0" bIns="0" rIns="0">
            <a:spAutoFit/>
          </a:bodyPr>
          <a:lstStyle/>
          <a:p>
            <a:pPr algn="just">
              <a:lnSpc>
                <a:spcPts val="3311"/>
              </a:lnSpc>
            </a:pPr>
            <a:r>
              <a:rPr lang="en-US" sz="3010">
                <a:solidFill>
                  <a:srgbClr val="121212"/>
                </a:solidFill>
                <a:latin typeface="Canva Sans 2"/>
              </a:rPr>
              <a:t>LSTM has the ability to capture long-term dependencies by incorporating memory cells and gating mechanisms. This enables LSTMs to effectively store and retrieve relevant information from earlier parts of the input sequence, making them more capable of dealing with this problem </a:t>
            </a:r>
          </a:p>
        </p:txBody>
      </p:sp>
      <p:sp>
        <p:nvSpPr>
          <p:cNvPr name="TextBox 5" id="5"/>
          <p:cNvSpPr txBox="true"/>
          <p:nvPr/>
        </p:nvSpPr>
        <p:spPr>
          <a:xfrm rot="0">
            <a:off x="2124345" y="141605"/>
            <a:ext cx="3965228" cy="887095"/>
          </a:xfrm>
          <a:prstGeom prst="rect">
            <a:avLst/>
          </a:prstGeom>
        </p:spPr>
        <p:txBody>
          <a:bodyPr anchor="t" rtlCol="false" tIns="0" lIns="0" bIns="0" rIns="0">
            <a:spAutoFit/>
          </a:bodyPr>
          <a:lstStyle/>
          <a:p>
            <a:pPr algn="ctr">
              <a:lnSpc>
                <a:spcPts val="7279"/>
              </a:lnSpc>
            </a:pPr>
            <a:r>
              <a:rPr lang="en-US" sz="5199">
                <a:solidFill>
                  <a:srgbClr val="037F00"/>
                </a:solidFill>
                <a:latin typeface="Canva Sans 2 Bold"/>
              </a:rPr>
              <a:t>For example</a:t>
            </a:r>
          </a:p>
        </p:txBody>
      </p:sp>
      <p:sp>
        <p:nvSpPr>
          <p:cNvPr name="Freeform 6" id="6"/>
          <p:cNvSpPr/>
          <p:nvPr/>
        </p:nvSpPr>
        <p:spPr>
          <a:xfrm flipH="false" flipV="false" rot="0">
            <a:off x="461676" y="2198417"/>
            <a:ext cx="12916907" cy="5166763"/>
          </a:xfrm>
          <a:custGeom>
            <a:avLst/>
            <a:gdLst/>
            <a:ahLst/>
            <a:cxnLst/>
            <a:rect r="r" b="b" t="t" l="l"/>
            <a:pathLst>
              <a:path h="5166763" w="12916907">
                <a:moveTo>
                  <a:pt x="0" y="0"/>
                </a:moveTo>
                <a:lnTo>
                  <a:pt x="12916907" y="0"/>
                </a:lnTo>
                <a:lnTo>
                  <a:pt x="12916907" y="5166763"/>
                </a:lnTo>
                <a:lnTo>
                  <a:pt x="0" y="5166763"/>
                </a:lnTo>
                <a:lnTo>
                  <a:pt x="0" y="0"/>
                </a:lnTo>
                <a:close/>
              </a:path>
            </a:pathLst>
          </a:custGeom>
          <a:blipFill>
            <a:blip r:embed="rId2"/>
            <a:stretch>
              <a:fillRect l="0" t="0" r="0" b="0"/>
            </a:stretch>
          </a:blipFill>
        </p:spPr>
      </p:sp>
      <p:grpSp>
        <p:nvGrpSpPr>
          <p:cNvPr name="Group 7" id="7"/>
          <p:cNvGrpSpPr/>
          <p:nvPr/>
        </p:nvGrpSpPr>
        <p:grpSpPr>
          <a:xfrm rot="0">
            <a:off x="12577162" y="-1365867"/>
            <a:ext cx="5011033" cy="4339578"/>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403279" y="-2040756"/>
            <a:ext cx="3048639" cy="2640136"/>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1" id="11"/>
          <p:cNvSpPr txBox="true"/>
          <p:nvPr/>
        </p:nvSpPr>
        <p:spPr>
          <a:xfrm rot="0">
            <a:off x="700909" y="1395264"/>
            <a:ext cx="11876253" cy="1009198"/>
          </a:xfrm>
          <a:prstGeom prst="rect">
            <a:avLst/>
          </a:prstGeom>
        </p:spPr>
        <p:txBody>
          <a:bodyPr anchor="t" rtlCol="false" tIns="0" lIns="0" bIns="0" rIns="0">
            <a:spAutoFit/>
          </a:bodyPr>
          <a:lstStyle/>
          <a:p>
            <a:pPr algn="just">
              <a:lnSpc>
                <a:spcPts val="3951"/>
              </a:lnSpc>
            </a:pPr>
            <a:r>
              <a:rPr lang="en-US" sz="3591">
                <a:solidFill>
                  <a:srgbClr val="121212"/>
                </a:solidFill>
                <a:latin typeface="HK Grotesk Bold"/>
              </a:rPr>
              <a:t>I eat </a:t>
            </a:r>
            <a:r>
              <a:rPr lang="en-US" sz="3591">
                <a:solidFill>
                  <a:srgbClr val="FF3131"/>
                </a:solidFill>
                <a:latin typeface="HK Grotesk Bold Italics"/>
              </a:rPr>
              <a:t>samosa</a:t>
            </a:r>
            <a:r>
              <a:rPr lang="en-US" sz="3591">
                <a:solidFill>
                  <a:srgbClr val="FF3131"/>
                </a:solidFill>
                <a:latin typeface="HK Grotesk Bold"/>
              </a:rPr>
              <a:t> </a:t>
            </a:r>
            <a:r>
              <a:rPr lang="en-US" sz="3591">
                <a:solidFill>
                  <a:srgbClr val="121212"/>
                </a:solidFill>
                <a:latin typeface="HK Grotesk Bold"/>
              </a:rPr>
              <a:t>almost everyday, it shouldn't be hard to guess that my favorite cuisine is ...  </a:t>
            </a:r>
          </a:p>
        </p:txBody>
      </p:sp>
      <p:sp>
        <p:nvSpPr>
          <p:cNvPr name="TextBox 12" id="12"/>
          <p:cNvSpPr txBox="true"/>
          <p:nvPr/>
        </p:nvSpPr>
        <p:spPr>
          <a:xfrm rot="0">
            <a:off x="13608089" y="2878461"/>
            <a:ext cx="1474589" cy="887095"/>
          </a:xfrm>
          <a:prstGeom prst="rect">
            <a:avLst/>
          </a:prstGeom>
        </p:spPr>
        <p:txBody>
          <a:bodyPr anchor="t" rtlCol="false" tIns="0" lIns="0" bIns="0" rIns="0">
            <a:spAutoFit/>
          </a:bodyPr>
          <a:lstStyle/>
          <a:p>
            <a:pPr algn="ctr">
              <a:lnSpc>
                <a:spcPts val="7279"/>
              </a:lnSpc>
            </a:pPr>
            <a:r>
              <a:rPr lang="en-US" sz="5199">
                <a:solidFill>
                  <a:srgbClr val="099507"/>
                </a:solidFill>
                <a:latin typeface="Canva Sans 2 Bold"/>
              </a:rPr>
              <a:t>RNN</a:t>
            </a:r>
          </a:p>
        </p:txBody>
      </p:sp>
      <p:sp>
        <p:nvSpPr>
          <p:cNvPr name="TextBox 13" id="13"/>
          <p:cNvSpPr txBox="true"/>
          <p:nvPr/>
        </p:nvSpPr>
        <p:spPr>
          <a:xfrm rot="0">
            <a:off x="13608089" y="5652049"/>
            <a:ext cx="1786086" cy="887095"/>
          </a:xfrm>
          <a:prstGeom prst="rect">
            <a:avLst/>
          </a:prstGeom>
        </p:spPr>
        <p:txBody>
          <a:bodyPr anchor="t" rtlCol="false" tIns="0" lIns="0" bIns="0" rIns="0">
            <a:spAutoFit/>
          </a:bodyPr>
          <a:lstStyle/>
          <a:p>
            <a:pPr algn="ctr">
              <a:lnSpc>
                <a:spcPts val="7279"/>
              </a:lnSpc>
            </a:pPr>
            <a:r>
              <a:rPr lang="en-US" sz="5199">
                <a:solidFill>
                  <a:srgbClr val="099507"/>
                </a:solidFill>
                <a:latin typeface="Canva Sans 2 Bold"/>
              </a:rPr>
              <a:t>LSTM</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AutoShape 2" id="2"/>
          <p:cNvSpPr/>
          <p:nvPr/>
        </p:nvSpPr>
        <p:spPr>
          <a:xfrm rot="0">
            <a:off x="823643" y="3111716"/>
            <a:ext cx="16640714" cy="6590874"/>
          </a:xfrm>
          <a:prstGeom prst="rect">
            <a:avLst/>
          </a:prstGeom>
          <a:solidFill>
            <a:srgbClr val="F4F4F4"/>
          </a:solidFill>
        </p:spPr>
      </p:sp>
      <p:grpSp>
        <p:nvGrpSpPr>
          <p:cNvPr name="Group 3" id="3"/>
          <p:cNvGrpSpPr/>
          <p:nvPr/>
        </p:nvGrpSpPr>
        <p:grpSpPr>
          <a:xfrm rot="0">
            <a:off x="12920126" y="430400"/>
            <a:ext cx="2067159" cy="20671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A181"/>
            </a:solidFill>
          </p:spPr>
        </p:sp>
        <p:sp>
          <p:nvSpPr>
            <p:cNvPr name="TextBox 5" id="5"/>
            <p:cNvSpPr txBox="true"/>
            <p:nvPr/>
          </p:nvSpPr>
          <p:spPr>
            <a:xfrm>
              <a:off x="0" y="-38100"/>
              <a:ext cx="812800" cy="850900"/>
            </a:xfrm>
            <a:prstGeom prst="rect">
              <a:avLst/>
            </a:prstGeom>
          </p:spPr>
          <p:txBody>
            <a:bodyPr anchor="ctr" rtlCol="false" tIns="254000" lIns="254000" bIns="254000" rIns="254000"/>
            <a:lstStyle/>
            <a:p>
              <a:pPr algn="ctr">
                <a:lnSpc>
                  <a:spcPts val="2100"/>
                </a:lnSpc>
              </a:pPr>
            </a:p>
          </p:txBody>
        </p:sp>
      </p:grpSp>
      <p:grpSp>
        <p:nvGrpSpPr>
          <p:cNvPr name="Group 6" id="6"/>
          <p:cNvGrpSpPr/>
          <p:nvPr/>
        </p:nvGrpSpPr>
        <p:grpSpPr>
          <a:xfrm rot="0">
            <a:off x="15177949" y="430400"/>
            <a:ext cx="2081351" cy="2081351"/>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E473"/>
            </a:solidFill>
          </p:spPr>
        </p:sp>
        <p:sp>
          <p:nvSpPr>
            <p:cNvPr name="TextBox 8" id="8"/>
            <p:cNvSpPr txBox="true"/>
            <p:nvPr/>
          </p:nvSpPr>
          <p:spPr>
            <a:xfrm>
              <a:off x="76200" y="38100"/>
              <a:ext cx="660400" cy="698500"/>
            </a:xfrm>
            <a:prstGeom prst="rect">
              <a:avLst/>
            </a:prstGeom>
          </p:spPr>
          <p:txBody>
            <a:bodyPr anchor="ctr" rtlCol="false" tIns="254000" lIns="254000" bIns="254000" rIns="254000"/>
            <a:lstStyle/>
            <a:p>
              <a:pPr algn="ctr">
                <a:lnSpc>
                  <a:spcPts val="2100"/>
                </a:lnSpc>
              </a:pPr>
            </a:p>
          </p:txBody>
        </p:sp>
      </p:grpSp>
      <p:sp>
        <p:nvSpPr>
          <p:cNvPr name="TextBox 9" id="9"/>
          <p:cNvSpPr txBox="true"/>
          <p:nvPr/>
        </p:nvSpPr>
        <p:spPr>
          <a:xfrm rot="0">
            <a:off x="3518205" y="1635430"/>
            <a:ext cx="7862791" cy="761714"/>
          </a:xfrm>
          <a:prstGeom prst="rect">
            <a:avLst/>
          </a:prstGeom>
        </p:spPr>
        <p:txBody>
          <a:bodyPr anchor="t" rtlCol="false" tIns="0" lIns="0" bIns="0" rIns="0">
            <a:spAutoFit/>
          </a:bodyPr>
          <a:lstStyle/>
          <a:p>
            <a:pPr>
              <a:lnSpc>
                <a:spcPts val="5529"/>
              </a:lnSpc>
            </a:pPr>
            <a:r>
              <a:rPr lang="en-US" sz="6143">
                <a:solidFill>
                  <a:srgbClr val="F4F4F4"/>
                </a:solidFill>
                <a:latin typeface="Amsterdam Two"/>
              </a:rPr>
              <a:t>DEFINITION</a:t>
            </a:r>
          </a:p>
        </p:txBody>
      </p:sp>
      <p:sp>
        <p:nvSpPr>
          <p:cNvPr name="TextBox 10" id="10"/>
          <p:cNvSpPr txBox="true"/>
          <p:nvPr/>
        </p:nvSpPr>
        <p:spPr>
          <a:xfrm rot="0">
            <a:off x="1028700" y="3206243"/>
            <a:ext cx="15936048" cy="6814310"/>
          </a:xfrm>
          <a:prstGeom prst="rect">
            <a:avLst/>
          </a:prstGeom>
        </p:spPr>
        <p:txBody>
          <a:bodyPr anchor="t" rtlCol="false" tIns="0" lIns="0" bIns="0" rIns="0">
            <a:spAutoFit/>
          </a:bodyPr>
          <a:lstStyle/>
          <a:p>
            <a:pPr algn="just" marL="734069" indent="-367035" lvl="1">
              <a:lnSpc>
                <a:spcPts val="5474"/>
              </a:lnSpc>
              <a:buFont typeface="Arial"/>
              <a:buChar char="•"/>
            </a:pPr>
            <a:r>
              <a:rPr lang="en-US" sz="3400">
                <a:solidFill>
                  <a:srgbClr val="037F00"/>
                </a:solidFill>
                <a:latin typeface="DM Sans"/>
              </a:rPr>
              <a:t>LSTM is an improvement of RNN that allows learning long-term dependencies, which are limited in traditional recurrent neural networks.</a:t>
            </a:r>
          </a:p>
          <a:p>
            <a:pPr algn="just" marL="734069" indent="-367035" lvl="1">
              <a:lnSpc>
                <a:spcPts val="5474"/>
              </a:lnSpc>
              <a:buFont typeface="Arial"/>
              <a:buChar char="•"/>
            </a:pPr>
            <a:r>
              <a:rPr lang="en-US" sz="3400">
                <a:solidFill>
                  <a:srgbClr val="037F00"/>
                </a:solidFill>
                <a:latin typeface="DM Sans"/>
              </a:rPr>
              <a:t>The ability to retain information over long periods of time is an inherent feature of LSTM, and it does not require additional training to achieve long-term memory.</a:t>
            </a:r>
          </a:p>
          <a:p>
            <a:pPr algn="just" marL="734069" indent="-367035" lvl="1">
              <a:lnSpc>
                <a:spcPts val="5474"/>
              </a:lnSpc>
              <a:buFont typeface="Arial"/>
              <a:buChar char="•"/>
            </a:pPr>
            <a:r>
              <a:rPr lang="en-US" sz="3400">
                <a:solidFill>
                  <a:srgbClr val="037F00"/>
                </a:solidFill>
                <a:latin typeface="DM Sans"/>
              </a:rPr>
              <a:t>It has a sequential architecture similar to a standard RNN, but the modules have a different structure.</a:t>
            </a:r>
          </a:p>
          <a:p>
            <a:pPr algn="just" marL="734069" indent="-367035" lvl="1">
              <a:lnSpc>
                <a:spcPts val="5474"/>
              </a:lnSpc>
              <a:buFont typeface="Arial"/>
              <a:buChar char="•"/>
            </a:pPr>
            <a:r>
              <a:rPr lang="en-US" sz="3400">
                <a:solidFill>
                  <a:srgbClr val="037F00"/>
                </a:solidFill>
                <a:latin typeface="DM Sans"/>
              </a:rPr>
              <a:t>LSTM consists of four interacting neural network layers that work together in a unique way.</a:t>
            </a:r>
          </a:p>
          <a:p>
            <a:pPr algn="just">
              <a:lnSpc>
                <a:spcPts val="5474"/>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9493" y="5039376"/>
            <a:ext cx="16230600" cy="4218924"/>
          </a:xfrm>
          <a:custGeom>
            <a:avLst/>
            <a:gdLst/>
            <a:ahLst/>
            <a:cxnLst/>
            <a:rect r="r" b="b" t="t" l="l"/>
            <a:pathLst>
              <a:path h="4218924" w="16230600">
                <a:moveTo>
                  <a:pt x="0" y="0"/>
                </a:moveTo>
                <a:lnTo>
                  <a:pt x="16230600" y="0"/>
                </a:lnTo>
                <a:lnTo>
                  <a:pt x="16230600" y="4218924"/>
                </a:lnTo>
                <a:lnTo>
                  <a:pt x="0" y="4218924"/>
                </a:lnTo>
                <a:lnTo>
                  <a:pt x="0" y="0"/>
                </a:lnTo>
                <a:close/>
              </a:path>
            </a:pathLst>
          </a:custGeom>
          <a:blipFill>
            <a:blip r:embed="rId2"/>
            <a:stretch>
              <a:fillRect l="0" t="0" r="0" b="0"/>
            </a:stretch>
          </a:blipFill>
        </p:spPr>
      </p:sp>
      <p:sp>
        <p:nvSpPr>
          <p:cNvPr name="TextBox 3" id="3"/>
          <p:cNvSpPr txBox="true"/>
          <p:nvPr/>
        </p:nvSpPr>
        <p:spPr>
          <a:xfrm rot="0">
            <a:off x="6146969" y="376348"/>
            <a:ext cx="5994062" cy="1612328"/>
          </a:xfrm>
          <a:prstGeom prst="rect">
            <a:avLst/>
          </a:prstGeom>
        </p:spPr>
        <p:txBody>
          <a:bodyPr anchor="t" rtlCol="false" tIns="0" lIns="0" bIns="0" rIns="0">
            <a:spAutoFit/>
          </a:bodyPr>
          <a:lstStyle/>
          <a:p>
            <a:pPr algn="ctr">
              <a:lnSpc>
                <a:spcPts val="13071"/>
              </a:lnSpc>
            </a:pPr>
            <a:r>
              <a:rPr lang="en-US" sz="9337">
                <a:solidFill>
                  <a:srgbClr val="EB4D00"/>
                </a:solidFill>
                <a:latin typeface="Apricots"/>
              </a:rPr>
              <a:t>Comparision</a:t>
            </a:r>
          </a:p>
        </p:txBody>
      </p:sp>
      <p:sp>
        <p:nvSpPr>
          <p:cNvPr name="TextBox 4" id="4"/>
          <p:cNvSpPr txBox="true"/>
          <p:nvPr/>
        </p:nvSpPr>
        <p:spPr>
          <a:xfrm rot="0">
            <a:off x="701080" y="1922001"/>
            <a:ext cx="16449013" cy="3636036"/>
          </a:xfrm>
          <a:prstGeom prst="rect">
            <a:avLst/>
          </a:prstGeom>
        </p:spPr>
        <p:txBody>
          <a:bodyPr anchor="t" rtlCol="false" tIns="0" lIns="0" bIns="0" rIns="0">
            <a:spAutoFit/>
          </a:bodyPr>
          <a:lstStyle/>
          <a:p>
            <a:pPr algn="just" marL="750033" indent="-375017" lvl="1">
              <a:lnSpc>
                <a:spcPts val="4863"/>
              </a:lnSpc>
              <a:buFont typeface="Arial"/>
              <a:buChar char="•"/>
            </a:pPr>
            <a:r>
              <a:rPr lang="en-US" sz="3473">
                <a:solidFill>
                  <a:srgbClr val="B40000"/>
                </a:solidFill>
                <a:latin typeface="Cardo"/>
              </a:rPr>
              <a:t>States: </a:t>
            </a:r>
          </a:p>
          <a:p>
            <a:pPr algn="just" marL="1500067" indent="-500022" lvl="2">
              <a:lnSpc>
                <a:spcPts val="4863"/>
              </a:lnSpc>
              <a:buFont typeface="Arial"/>
              <a:buChar char="⚬"/>
            </a:pPr>
            <a:r>
              <a:rPr lang="en-US" sz="3473">
                <a:solidFill>
                  <a:srgbClr val="B40000"/>
                </a:solidFill>
                <a:latin typeface="Cardo"/>
              </a:rPr>
              <a:t>Simaliar to RNN: Hidden state Ht </a:t>
            </a:r>
          </a:p>
          <a:p>
            <a:pPr algn="just" marL="1500067" indent="-500022" lvl="2">
              <a:lnSpc>
                <a:spcPts val="4863"/>
              </a:lnSpc>
              <a:buFont typeface="Arial"/>
              <a:buChar char="⚬"/>
            </a:pPr>
            <a:r>
              <a:rPr lang="en-US" sz="3473">
                <a:solidFill>
                  <a:srgbClr val="B40000"/>
                </a:solidFill>
                <a:latin typeface="Cardo"/>
              </a:rPr>
              <a:t>Different from</a:t>
            </a:r>
            <a:r>
              <a:rPr lang="en-US" sz="3473">
                <a:solidFill>
                  <a:srgbClr val="B40000"/>
                </a:solidFill>
                <a:latin typeface="Cardo"/>
              </a:rPr>
              <a:t> RNN: hidden state is broken into 2 states: cell state (called internal (main) memory where all info will be stored) và hidden state (used for computing the output)</a:t>
            </a:r>
          </a:p>
          <a:p>
            <a:pPr algn="just">
              <a:lnSpc>
                <a:spcPts val="4863"/>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829352" y="376348"/>
            <a:ext cx="4629297" cy="1612328"/>
          </a:xfrm>
          <a:prstGeom prst="rect">
            <a:avLst/>
          </a:prstGeom>
        </p:spPr>
        <p:txBody>
          <a:bodyPr anchor="t" rtlCol="false" tIns="0" lIns="0" bIns="0" rIns="0">
            <a:spAutoFit/>
          </a:bodyPr>
          <a:lstStyle/>
          <a:p>
            <a:pPr algn="ctr">
              <a:lnSpc>
                <a:spcPts val="13071"/>
              </a:lnSpc>
            </a:pPr>
            <a:r>
              <a:rPr lang="en-US" sz="9337">
                <a:solidFill>
                  <a:srgbClr val="EB4D00"/>
                </a:solidFill>
                <a:latin typeface="Apricots"/>
              </a:rPr>
              <a:t>Structure</a:t>
            </a:r>
          </a:p>
        </p:txBody>
      </p:sp>
      <p:sp>
        <p:nvSpPr>
          <p:cNvPr name="Freeform 3" id="3"/>
          <p:cNvSpPr/>
          <p:nvPr/>
        </p:nvSpPr>
        <p:spPr>
          <a:xfrm flipH="false" flipV="false" rot="0">
            <a:off x="1557324" y="1748032"/>
            <a:ext cx="15701976" cy="7761189"/>
          </a:xfrm>
          <a:custGeom>
            <a:avLst/>
            <a:gdLst/>
            <a:ahLst/>
            <a:cxnLst/>
            <a:rect r="r" b="b" t="t" l="l"/>
            <a:pathLst>
              <a:path h="7761189" w="15701976">
                <a:moveTo>
                  <a:pt x="0" y="0"/>
                </a:moveTo>
                <a:lnTo>
                  <a:pt x="15701976" y="0"/>
                </a:lnTo>
                <a:lnTo>
                  <a:pt x="15701976" y="7761189"/>
                </a:lnTo>
                <a:lnTo>
                  <a:pt x="0" y="7761189"/>
                </a:lnTo>
                <a:lnTo>
                  <a:pt x="0" y="0"/>
                </a:lnTo>
                <a:close/>
              </a:path>
            </a:pathLst>
          </a:custGeom>
          <a:blipFill>
            <a:blip r:embed="rId2"/>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89126" y="605352"/>
            <a:ext cx="14672312" cy="7188066"/>
          </a:xfrm>
          <a:custGeom>
            <a:avLst/>
            <a:gdLst/>
            <a:ahLst/>
            <a:cxnLst/>
            <a:rect r="r" b="b" t="t" l="l"/>
            <a:pathLst>
              <a:path h="7188066" w="14672312">
                <a:moveTo>
                  <a:pt x="0" y="0"/>
                </a:moveTo>
                <a:lnTo>
                  <a:pt x="14672313" y="0"/>
                </a:lnTo>
                <a:lnTo>
                  <a:pt x="14672313" y="7188066"/>
                </a:lnTo>
                <a:lnTo>
                  <a:pt x="0" y="7188066"/>
                </a:lnTo>
                <a:lnTo>
                  <a:pt x="0" y="0"/>
                </a:lnTo>
                <a:close/>
              </a:path>
            </a:pathLst>
          </a:custGeom>
          <a:blipFill>
            <a:blip r:embed="rId2"/>
            <a:stretch>
              <a:fillRect l="0" t="0" r="0" b="0"/>
            </a:stretch>
          </a:blipFill>
        </p:spPr>
      </p:sp>
      <p:sp>
        <p:nvSpPr>
          <p:cNvPr name="TextBox 3" id="3"/>
          <p:cNvSpPr txBox="true"/>
          <p:nvPr/>
        </p:nvSpPr>
        <p:spPr>
          <a:xfrm rot="0">
            <a:off x="377645" y="67704"/>
            <a:ext cx="3758713" cy="960996"/>
          </a:xfrm>
          <a:prstGeom prst="rect">
            <a:avLst/>
          </a:prstGeom>
        </p:spPr>
        <p:txBody>
          <a:bodyPr anchor="t" rtlCol="false" tIns="0" lIns="0" bIns="0" rIns="0">
            <a:spAutoFit/>
          </a:bodyPr>
          <a:lstStyle/>
          <a:p>
            <a:pPr algn="ctr">
              <a:lnSpc>
                <a:spcPts val="7784"/>
              </a:lnSpc>
            </a:pPr>
            <a:r>
              <a:rPr lang="en-US" sz="5560">
                <a:solidFill>
                  <a:srgbClr val="EB4D00"/>
                </a:solidFill>
                <a:latin typeface="Apricots"/>
              </a:rPr>
              <a:t>Forget Gate</a:t>
            </a:r>
          </a:p>
        </p:txBody>
      </p:sp>
      <p:sp>
        <p:nvSpPr>
          <p:cNvPr name="TextBox 4" id="4"/>
          <p:cNvSpPr txBox="true"/>
          <p:nvPr/>
        </p:nvSpPr>
        <p:spPr>
          <a:xfrm rot="0">
            <a:off x="570078" y="8098360"/>
            <a:ext cx="17147843" cy="2234156"/>
          </a:xfrm>
          <a:prstGeom prst="rect">
            <a:avLst/>
          </a:prstGeom>
        </p:spPr>
        <p:txBody>
          <a:bodyPr anchor="t" rtlCol="false" tIns="0" lIns="0" bIns="0" rIns="0">
            <a:spAutoFit/>
          </a:bodyPr>
          <a:lstStyle/>
          <a:p>
            <a:pPr algn="just">
              <a:lnSpc>
                <a:spcPts val="3541"/>
              </a:lnSpc>
            </a:pPr>
            <a:r>
              <a:rPr lang="en-US" sz="2360">
                <a:solidFill>
                  <a:srgbClr val="FFFFFF"/>
                </a:solidFill>
                <a:latin typeface="Arimo Bold Italics"/>
              </a:rPr>
              <a:t>Forget Gate:</a:t>
            </a:r>
            <a:r>
              <a:rPr lang="en-US" sz="2360">
                <a:solidFill>
                  <a:srgbClr val="FFFFFF"/>
                </a:solidFill>
                <a:latin typeface="Arimo"/>
              </a:rPr>
              <a:t> This gate decides what information should be thrown away or kept. Information from the previous hidden state and information from the current input is passed through the sigmoid function. Values come out between 0 and 1. The closer to 0 means to forget, and the closer to 1 means to keep.</a:t>
            </a:r>
          </a:p>
          <a:p>
            <a:pPr algn="just">
              <a:lnSpc>
                <a:spcPts val="3541"/>
              </a:lnSpc>
            </a:pPr>
          </a:p>
          <a:p>
            <a:pPr algn="just">
              <a:lnSpc>
                <a:spcPts val="354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630150" y="4629150"/>
            <a:ext cx="10287000" cy="1028700"/>
          </a:xfrm>
          <a:custGeom>
            <a:avLst/>
            <a:gdLst/>
            <a:ahLst/>
            <a:cxnLst/>
            <a:rect r="r" b="b" t="t" l="l"/>
            <a:pathLst>
              <a:path h="1028700" w="10287000">
                <a:moveTo>
                  <a:pt x="0" y="0"/>
                </a:moveTo>
                <a:lnTo>
                  <a:pt x="10287000" y="0"/>
                </a:lnTo>
                <a:lnTo>
                  <a:pt x="10287000" y="1028700"/>
                </a:lnTo>
                <a:lnTo>
                  <a:pt x="0" y="1028700"/>
                </a:lnTo>
                <a:lnTo>
                  <a:pt x="0" y="0"/>
                </a:lnTo>
                <a:close/>
              </a:path>
            </a:pathLst>
          </a:custGeom>
          <a:blipFill>
            <a:blip r:embed="rId2"/>
            <a:stretch>
              <a:fillRect l="-12033" t="-419588" r="-102803" b="-369300"/>
            </a:stretch>
          </a:blipFill>
        </p:spPr>
      </p:sp>
      <p:sp>
        <p:nvSpPr>
          <p:cNvPr name="Freeform 3" id="3"/>
          <p:cNvSpPr/>
          <p:nvPr/>
        </p:nvSpPr>
        <p:spPr>
          <a:xfrm flipH="false" flipV="false" rot="0">
            <a:off x="17279771" y="1028700"/>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31123" y="303379"/>
            <a:ext cx="15425753" cy="1219200"/>
          </a:xfrm>
          <a:prstGeom prst="rect">
            <a:avLst/>
          </a:prstGeom>
        </p:spPr>
        <p:txBody>
          <a:bodyPr anchor="t" rtlCol="false" tIns="0" lIns="0" bIns="0" rIns="0">
            <a:spAutoFit/>
          </a:bodyPr>
          <a:lstStyle/>
          <a:p>
            <a:pPr>
              <a:lnSpc>
                <a:spcPts val="8176"/>
              </a:lnSpc>
            </a:pPr>
            <a:r>
              <a:rPr lang="en-US" sz="6813">
                <a:solidFill>
                  <a:srgbClr val="000000"/>
                </a:solidFill>
                <a:latin typeface="Agrandir Wide Medium"/>
              </a:rPr>
              <a:t>Exploratory Data Analysis (EDA) </a:t>
            </a:r>
          </a:p>
        </p:txBody>
      </p:sp>
      <p:sp>
        <p:nvSpPr>
          <p:cNvPr name="Freeform 5" id="5"/>
          <p:cNvSpPr/>
          <p:nvPr/>
        </p:nvSpPr>
        <p:spPr>
          <a:xfrm flipH="false" flipV="false" rot="-5400000">
            <a:off x="-4629150" y="4629150"/>
            <a:ext cx="10287000" cy="1028700"/>
          </a:xfrm>
          <a:custGeom>
            <a:avLst/>
            <a:gdLst/>
            <a:ahLst/>
            <a:cxnLst/>
            <a:rect r="r" b="b" t="t" l="l"/>
            <a:pathLst>
              <a:path h="1028700" w="10287000">
                <a:moveTo>
                  <a:pt x="0" y="0"/>
                </a:moveTo>
                <a:lnTo>
                  <a:pt x="10287000" y="0"/>
                </a:lnTo>
                <a:lnTo>
                  <a:pt x="10287000" y="1028700"/>
                </a:lnTo>
                <a:lnTo>
                  <a:pt x="0" y="1028700"/>
                </a:lnTo>
                <a:lnTo>
                  <a:pt x="0" y="0"/>
                </a:lnTo>
                <a:close/>
              </a:path>
            </a:pathLst>
          </a:custGeom>
          <a:blipFill>
            <a:blip r:embed="rId2"/>
            <a:stretch>
              <a:fillRect l="-12033" t="-419588" r="-102803" b="-369300"/>
            </a:stretch>
          </a:blipFill>
        </p:spPr>
      </p:sp>
      <p:sp>
        <p:nvSpPr>
          <p:cNvPr name="Freeform 6" id="6"/>
          <p:cNvSpPr/>
          <p:nvPr/>
        </p:nvSpPr>
        <p:spPr>
          <a:xfrm flipH="false" flipV="false" rot="-5400000">
            <a:off x="7969327" y="-4829887"/>
            <a:ext cx="2349346" cy="15425753"/>
          </a:xfrm>
          <a:custGeom>
            <a:avLst/>
            <a:gdLst/>
            <a:ahLst/>
            <a:cxnLst/>
            <a:rect r="r" b="b" t="t" l="l"/>
            <a:pathLst>
              <a:path h="15425753" w="2349346">
                <a:moveTo>
                  <a:pt x="0" y="0"/>
                </a:moveTo>
                <a:lnTo>
                  <a:pt x="2349346" y="0"/>
                </a:lnTo>
                <a:lnTo>
                  <a:pt x="2349346" y="15425753"/>
                </a:lnTo>
                <a:lnTo>
                  <a:pt x="0" y="15425753"/>
                </a:lnTo>
                <a:lnTo>
                  <a:pt x="0" y="0"/>
                </a:lnTo>
                <a:close/>
              </a:path>
            </a:pathLst>
          </a:custGeom>
          <a:blipFill>
            <a:blip r:embed="rId2"/>
            <a:stretch>
              <a:fillRect l="-395432" t="0" r="-1091510" b="0"/>
            </a:stretch>
          </a:blipFill>
        </p:spPr>
      </p:sp>
      <p:sp>
        <p:nvSpPr>
          <p:cNvPr name="Freeform 7" id="7"/>
          <p:cNvSpPr/>
          <p:nvPr/>
        </p:nvSpPr>
        <p:spPr>
          <a:xfrm flipH="false" flipV="false" rot="-5400000">
            <a:off x="6240173" y="-570412"/>
            <a:ext cx="5807654" cy="15425753"/>
          </a:xfrm>
          <a:custGeom>
            <a:avLst/>
            <a:gdLst/>
            <a:ahLst/>
            <a:cxnLst/>
            <a:rect r="r" b="b" t="t" l="l"/>
            <a:pathLst>
              <a:path h="15425753" w="5807654">
                <a:moveTo>
                  <a:pt x="0" y="0"/>
                </a:moveTo>
                <a:lnTo>
                  <a:pt x="5807654" y="0"/>
                </a:lnTo>
                <a:lnTo>
                  <a:pt x="5807654" y="15425753"/>
                </a:lnTo>
                <a:lnTo>
                  <a:pt x="0" y="15425753"/>
                </a:lnTo>
                <a:lnTo>
                  <a:pt x="0" y="0"/>
                </a:lnTo>
                <a:close/>
              </a:path>
            </a:pathLst>
          </a:custGeom>
          <a:blipFill>
            <a:blip r:embed="rId2"/>
            <a:stretch>
              <a:fillRect l="-130189" t="0" r="-411770" b="0"/>
            </a:stretch>
          </a:blipFill>
        </p:spPr>
      </p:sp>
      <p:sp>
        <p:nvSpPr>
          <p:cNvPr name="TextBox 8" id="8"/>
          <p:cNvSpPr txBox="true"/>
          <p:nvPr/>
        </p:nvSpPr>
        <p:spPr>
          <a:xfrm rot="0">
            <a:off x="1471895" y="1930734"/>
            <a:ext cx="15384982" cy="1854199"/>
          </a:xfrm>
          <a:prstGeom prst="rect">
            <a:avLst/>
          </a:prstGeom>
        </p:spPr>
        <p:txBody>
          <a:bodyPr anchor="t" rtlCol="false" tIns="0" lIns="0" bIns="0" rIns="0">
            <a:spAutoFit/>
          </a:bodyPr>
          <a:lstStyle/>
          <a:p>
            <a:pPr algn="just">
              <a:lnSpc>
                <a:spcPts val="4900"/>
              </a:lnSpc>
            </a:pPr>
            <a:r>
              <a:rPr lang="en-US" sz="3500">
                <a:solidFill>
                  <a:srgbClr val="000000"/>
                </a:solidFill>
                <a:latin typeface="Public Sans"/>
              </a:rPr>
              <a:t>Purpose: (EDA) allows to gain a deeper understanding of the data, identify patterns and trends, and develop insights that can be used to inform downstream modeling tasks.</a:t>
            </a:r>
          </a:p>
        </p:txBody>
      </p:sp>
      <p:sp>
        <p:nvSpPr>
          <p:cNvPr name="TextBox 9" id="9"/>
          <p:cNvSpPr txBox="true"/>
          <p:nvPr/>
        </p:nvSpPr>
        <p:spPr>
          <a:xfrm rot="0">
            <a:off x="1736355" y="4181488"/>
            <a:ext cx="14463598" cy="1064255"/>
          </a:xfrm>
          <a:prstGeom prst="rect">
            <a:avLst/>
          </a:prstGeom>
        </p:spPr>
        <p:txBody>
          <a:bodyPr anchor="t" rtlCol="false" tIns="0" lIns="0" bIns="0" rIns="0">
            <a:spAutoFit/>
          </a:bodyPr>
          <a:lstStyle/>
          <a:p>
            <a:pPr algn="ctr">
              <a:lnSpc>
                <a:spcPts val="4340"/>
              </a:lnSpc>
            </a:pPr>
            <a:r>
              <a:rPr lang="en-US" sz="3100">
                <a:solidFill>
                  <a:srgbClr val="000000"/>
                </a:solidFill>
                <a:latin typeface="Canva Sans 1 Bold"/>
              </a:rPr>
              <a:t>Count the number of characters, the number of words and the number of sentences</a:t>
            </a:r>
          </a:p>
        </p:txBody>
      </p:sp>
      <p:sp>
        <p:nvSpPr>
          <p:cNvPr name="TextBox 10" id="10"/>
          <p:cNvSpPr txBox="true"/>
          <p:nvPr/>
        </p:nvSpPr>
        <p:spPr>
          <a:xfrm rot="0">
            <a:off x="1532443" y="5921202"/>
            <a:ext cx="14871421" cy="29806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343434"/>
                </a:solidFill>
                <a:latin typeface="Canva Sans 1"/>
              </a:rPr>
              <a:t>Provide a comprehensive overview of the data being analyzed. </a:t>
            </a:r>
          </a:p>
          <a:p>
            <a:pPr algn="just" marL="734059" indent="-367030" lvl="1">
              <a:lnSpc>
                <a:spcPts val="4759"/>
              </a:lnSpc>
              <a:buFont typeface="Arial"/>
              <a:buChar char="•"/>
            </a:pPr>
            <a:r>
              <a:rPr lang="en-US" sz="3399">
                <a:solidFill>
                  <a:srgbClr val="343434"/>
                </a:solidFill>
                <a:latin typeface="Canva Sans 1"/>
              </a:rPr>
              <a:t>This helps identify patterns in the data, compare different data sets, and uncover relationships between variables. </a:t>
            </a:r>
          </a:p>
          <a:p>
            <a:pPr algn="just" marL="734059" indent="-367030" lvl="1">
              <a:lnSpc>
                <a:spcPts val="4759"/>
              </a:lnSpc>
              <a:buFont typeface="Arial"/>
              <a:buChar char="•"/>
            </a:pPr>
            <a:r>
              <a:rPr lang="en-US" sz="3399">
                <a:solidFill>
                  <a:srgbClr val="343434"/>
                </a:solidFill>
                <a:latin typeface="Canva Sans 1"/>
              </a:rPr>
              <a:t>Allows us to get an idea of the overall complexity of the data, which can be helpful in determining how best to present it.</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11890" y="653077"/>
            <a:ext cx="14359434" cy="6621652"/>
          </a:xfrm>
          <a:custGeom>
            <a:avLst/>
            <a:gdLst/>
            <a:ahLst/>
            <a:cxnLst/>
            <a:rect r="r" b="b" t="t" l="l"/>
            <a:pathLst>
              <a:path h="6621652" w="14359434">
                <a:moveTo>
                  <a:pt x="0" y="0"/>
                </a:moveTo>
                <a:lnTo>
                  <a:pt x="14359434" y="0"/>
                </a:lnTo>
                <a:lnTo>
                  <a:pt x="14359434" y="6621652"/>
                </a:lnTo>
                <a:lnTo>
                  <a:pt x="0" y="6621652"/>
                </a:lnTo>
                <a:lnTo>
                  <a:pt x="0" y="0"/>
                </a:lnTo>
                <a:close/>
              </a:path>
            </a:pathLst>
          </a:custGeom>
          <a:blipFill>
            <a:blip r:embed="rId2"/>
            <a:stretch>
              <a:fillRect l="0" t="0" r="0" b="0"/>
            </a:stretch>
          </a:blipFill>
        </p:spPr>
      </p:sp>
      <p:sp>
        <p:nvSpPr>
          <p:cNvPr name="TextBox 3" id="3"/>
          <p:cNvSpPr txBox="true"/>
          <p:nvPr/>
        </p:nvSpPr>
        <p:spPr>
          <a:xfrm rot="0">
            <a:off x="244395" y="163153"/>
            <a:ext cx="3334989" cy="865547"/>
          </a:xfrm>
          <a:prstGeom prst="rect">
            <a:avLst/>
          </a:prstGeom>
        </p:spPr>
        <p:txBody>
          <a:bodyPr anchor="t" rtlCol="false" tIns="0" lIns="0" bIns="0" rIns="0">
            <a:spAutoFit/>
          </a:bodyPr>
          <a:lstStyle/>
          <a:p>
            <a:pPr algn="ctr">
              <a:lnSpc>
                <a:spcPts val="6906"/>
              </a:lnSpc>
            </a:pPr>
            <a:r>
              <a:rPr lang="en-US" sz="4933">
                <a:solidFill>
                  <a:srgbClr val="EB4D00"/>
                </a:solidFill>
                <a:latin typeface="Apricots"/>
              </a:rPr>
              <a:t>Input Gate</a:t>
            </a:r>
          </a:p>
        </p:txBody>
      </p:sp>
      <p:sp>
        <p:nvSpPr>
          <p:cNvPr name="TextBox 4" id="4"/>
          <p:cNvSpPr txBox="true"/>
          <p:nvPr/>
        </p:nvSpPr>
        <p:spPr>
          <a:xfrm rot="0">
            <a:off x="516064" y="7434410"/>
            <a:ext cx="17255871" cy="2375469"/>
          </a:xfrm>
          <a:prstGeom prst="rect">
            <a:avLst/>
          </a:prstGeom>
        </p:spPr>
        <p:txBody>
          <a:bodyPr anchor="t" rtlCol="false" tIns="0" lIns="0" bIns="0" rIns="0">
            <a:spAutoFit/>
          </a:bodyPr>
          <a:lstStyle/>
          <a:p>
            <a:pPr algn="just">
              <a:lnSpc>
                <a:spcPts val="3774"/>
              </a:lnSpc>
            </a:pPr>
            <a:r>
              <a:rPr lang="en-US" sz="2516">
                <a:solidFill>
                  <a:srgbClr val="FFFFFF"/>
                </a:solidFill>
                <a:latin typeface="Arimo Bold Italics"/>
              </a:rPr>
              <a:t>Input Gate:</a:t>
            </a:r>
            <a:r>
              <a:rPr lang="en-US" sz="2516">
                <a:solidFill>
                  <a:srgbClr val="FFFFFF"/>
                </a:solidFill>
                <a:latin typeface="Arimo"/>
              </a:rPr>
              <a:t> First, we pass the previous hidden state and current input into a sigmoid function. That decides which values will be updated by transforming the values to be between 0 and 1. 0 means not important, and 1 means important. We also pass the hidden state and current input into the tanh function to squish values between -1 and 1 to help regulate the network. </a:t>
            </a:r>
          </a:p>
          <a:p>
            <a:pPr algn="just">
              <a:lnSpc>
                <a:spcPts val="3774"/>
              </a:lnSpc>
            </a:pP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00574" y="811124"/>
            <a:ext cx="17243136" cy="6867525"/>
          </a:xfrm>
          <a:prstGeom prst="rect">
            <a:avLst/>
          </a:prstGeom>
        </p:spPr>
        <p:txBody>
          <a:bodyPr anchor="t" rtlCol="false" tIns="0" lIns="0" bIns="0" rIns="0">
            <a:spAutoFit/>
          </a:bodyPr>
          <a:lstStyle/>
          <a:p>
            <a:pPr algn="just">
              <a:lnSpc>
                <a:spcPts val="7796"/>
              </a:lnSpc>
              <a:spcBef>
                <a:spcPct val="0"/>
              </a:spcBef>
            </a:pPr>
            <a:r>
              <a:rPr lang="en-US" sz="6497" u="sng">
                <a:solidFill>
                  <a:srgbClr val="FFFFFF"/>
                </a:solidFill>
                <a:latin typeface="HK Grotesk Bold"/>
              </a:rPr>
              <a:t>Example: </a:t>
            </a:r>
          </a:p>
          <a:p>
            <a:pPr algn="just">
              <a:lnSpc>
                <a:spcPts val="7796"/>
              </a:lnSpc>
              <a:spcBef>
                <a:spcPct val="0"/>
              </a:spcBef>
            </a:pPr>
            <a:r>
              <a:rPr lang="en-US" sz="6497">
                <a:solidFill>
                  <a:srgbClr val="FFFFFF"/>
                </a:solidFill>
                <a:latin typeface="HK Grotesk Bold"/>
              </a:rPr>
              <a:t>Mark is a good singer. He lives in California. Jacob is also a good singer.</a:t>
            </a:r>
          </a:p>
          <a:p>
            <a:pPr algn="just">
              <a:lnSpc>
                <a:spcPts val="7796"/>
              </a:lnSpc>
              <a:spcBef>
                <a:spcPct val="0"/>
              </a:spcBef>
            </a:pPr>
            <a:r>
              <a:rPr lang="en-US" sz="6497">
                <a:solidFill>
                  <a:srgbClr val="FFFFFF"/>
                </a:solidFill>
                <a:latin typeface="HK Grotesk Bold"/>
              </a:rPr>
              <a:t>⇒ The memory of Mark should be removed, and Jacob is the new subject.</a:t>
            </a:r>
          </a:p>
          <a:p>
            <a:pPr algn="just">
              <a:lnSpc>
                <a:spcPts val="7796"/>
              </a:lnSpc>
              <a:spcBef>
                <a:spcPct val="0"/>
              </a:spcBef>
            </a:pPr>
            <a:r>
              <a:rPr lang="en-US" sz="6497">
                <a:solidFill>
                  <a:srgbClr val="FFFFFF"/>
                </a:solidFill>
                <a:latin typeface="HK Grotesk Bold"/>
              </a:rPr>
              <a:t>We can see the subject has changed from Mark to Jacob</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49373" y="130951"/>
            <a:ext cx="12980886" cy="6611318"/>
          </a:xfrm>
          <a:custGeom>
            <a:avLst/>
            <a:gdLst/>
            <a:ahLst/>
            <a:cxnLst/>
            <a:rect r="r" b="b" t="t" l="l"/>
            <a:pathLst>
              <a:path h="6611318" w="12980886">
                <a:moveTo>
                  <a:pt x="0" y="0"/>
                </a:moveTo>
                <a:lnTo>
                  <a:pt x="12980886" y="0"/>
                </a:lnTo>
                <a:lnTo>
                  <a:pt x="12980886" y="6611318"/>
                </a:lnTo>
                <a:lnTo>
                  <a:pt x="0" y="6611318"/>
                </a:lnTo>
                <a:lnTo>
                  <a:pt x="0" y="0"/>
                </a:lnTo>
                <a:close/>
              </a:path>
            </a:pathLst>
          </a:custGeom>
          <a:blipFill>
            <a:blip r:embed="rId2"/>
            <a:stretch>
              <a:fillRect l="0" t="0" r="0" b="0"/>
            </a:stretch>
          </a:blipFill>
        </p:spPr>
      </p:sp>
      <p:sp>
        <p:nvSpPr>
          <p:cNvPr name="TextBox 3" id="3"/>
          <p:cNvSpPr txBox="true"/>
          <p:nvPr/>
        </p:nvSpPr>
        <p:spPr>
          <a:xfrm rot="0">
            <a:off x="13944048" y="537511"/>
            <a:ext cx="3894579" cy="877603"/>
          </a:xfrm>
          <a:prstGeom prst="rect">
            <a:avLst/>
          </a:prstGeom>
        </p:spPr>
        <p:txBody>
          <a:bodyPr anchor="t" rtlCol="false" tIns="0" lIns="0" bIns="0" rIns="0">
            <a:spAutoFit/>
          </a:bodyPr>
          <a:lstStyle/>
          <a:p>
            <a:pPr algn="ctr">
              <a:lnSpc>
                <a:spcPts val="7126"/>
              </a:lnSpc>
            </a:pPr>
            <a:r>
              <a:rPr lang="en-US" sz="5090">
                <a:solidFill>
                  <a:srgbClr val="EB4D00"/>
                </a:solidFill>
                <a:latin typeface="Apricots"/>
              </a:rPr>
              <a:t>Output Gate</a:t>
            </a:r>
          </a:p>
        </p:txBody>
      </p:sp>
      <p:sp>
        <p:nvSpPr>
          <p:cNvPr name="TextBox 4" id="4"/>
          <p:cNvSpPr txBox="true"/>
          <p:nvPr/>
        </p:nvSpPr>
        <p:spPr>
          <a:xfrm rot="0">
            <a:off x="449373" y="6985303"/>
            <a:ext cx="17389254" cy="2837528"/>
          </a:xfrm>
          <a:prstGeom prst="rect">
            <a:avLst/>
          </a:prstGeom>
        </p:spPr>
        <p:txBody>
          <a:bodyPr anchor="t" rtlCol="false" tIns="0" lIns="0" bIns="0" rIns="0">
            <a:spAutoFit/>
          </a:bodyPr>
          <a:lstStyle/>
          <a:p>
            <a:pPr algn="just">
              <a:lnSpc>
                <a:spcPts val="3786"/>
              </a:lnSpc>
            </a:pPr>
            <a:r>
              <a:rPr lang="en-US" sz="2524">
                <a:solidFill>
                  <a:srgbClr val="FFFFFF"/>
                </a:solidFill>
                <a:latin typeface="Canva Sans 2 Bold Italics"/>
              </a:rPr>
              <a:t>Output Gate:</a:t>
            </a:r>
            <a:r>
              <a:rPr lang="en-US" sz="2524">
                <a:solidFill>
                  <a:srgbClr val="FFFFFF"/>
                </a:solidFill>
                <a:latin typeface="Canva Sans 2"/>
              </a:rPr>
              <a:t> The output gate decides what the next hidden state should be. Remember that the hidden state contains information on previous inputs. The hidden state is also used for predictions. First, we pass the previous hidden state and the current input into a sigmoid function. Then we pass the newly modified cell state to the tanh function. We multiply the tanh output with the sigmoid output to decide what information the hidden state should carry. The output is the hidden state. The new cell state and the new hidden is then carried over to the next time step.</a:t>
            </a:r>
          </a:p>
        </p:txBody>
      </p:sp>
      <p:sp>
        <p:nvSpPr>
          <p:cNvPr name="TextBox 5" id="5"/>
          <p:cNvSpPr txBox="true"/>
          <p:nvPr/>
        </p:nvSpPr>
        <p:spPr>
          <a:xfrm rot="0">
            <a:off x="13944048" y="3360410"/>
            <a:ext cx="3821227" cy="2361278"/>
          </a:xfrm>
          <a:prstGeom prst="rect">
            <a:avLst/>
          </a:prstGeom>
        </p:spPr>
        <p:txBody>
          <a:bodyPr anchor="t" rtlCol="false" tIns="0" lIns="0" bIns="0" rIns="0">
            <a:spAutoFit/>
          </a:bodyPr>
          <a:lstStyle/>
          <a:p>
            <a:pPr algn="just">
              <a:lnSpc>
                <a:spcPts val="3786"/>
              </a:lnSpc>
            </a:pPr>
            <a:r>
              <a:rPr lang="en-US" sz="2524">
                <a:solidFill>
                  <a:srgbClr val="FFFFFF"/>
                </a:solidFill>
                <a:latin typeface="Canva Sans 2 Bold Italics"/>
              </a:rPr>
              <a:t>Consider the following sentence: Jacob debut album was a hug success. Congrate . . . ... =⇒ Jacob</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06643" y="1145753"/>
            <a:ext cx="17674714" cy="8112547"/>
          </a:xfrm>
          <a:custGeom>
            <a:avLst/>
            <a:gdLst/>
            <a:ahLst/>
            <a:cxnLst/>
            <a:rect r="r" b="b" t="t" l="l"/>
            <a:pathLst>
              <a:path h="8112547" w="17674714">
                <a:moveTo>
                  <a:pt x="0" y="0"/>
                </a:moveTo>
                <a:lnTo>
                  <a:pt x="17674714" y="0"/>
                </a:lnTo>
                <a:lnTo>
                  <a:pt x="17674714" y="8112547"/>
                </a:lnTo>
                <a:lnTo>
                  <a:pt x="0" y="8112547"/>
                </a:lnTo>
                <a:lnTo>
                  <a:pt x="0" y="0"/>
                </a:lnTo>
                <a:close/>
              </a:path>
            </a:pathLst>
          </a:custGeom>
          <a:blipFill>
            <a:blip r:embed="rId2"/>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7136" y="737724"/>
            <a:ext cx="17333727" cy="8811552"/>
          </a:xfrm>
          <a:custGeom>
            <a:avLst/>
            <a:gdLst/>
            <a:ahLst/>
            <a:cxnLst/>
            <a:rect r="r" b="b" t="t" l="l"/>
            <a:pathLst>
              <a:path h="8811552" w="17333727">
                <a:moveTo>
                  <a:pt x="0" y="0"/>
                </a:moveTo>
                <a:lnTo>
                  <a:pt x="17333728" y="0"/>
                </a:lnTo>
                <a:lnTo>
                  <a:pt x="17333728" y="8811552"/>
                </a:lnTo>
                <a:lnTo>
                  <a:pt x="0" y="8811552"/>
                </a:lnTo>
                <a:lnTo>
                  <a:pt x="0" y="0"/>
                </a:lnTo>
                <a:close/>
              </a:path>
            </a:pathLst>
          </a:custGeom>
          <a:blipFill>
            <a:blip r:embed="rId2"/>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5513" y="1333957"/>
            <a:ext cx="17056975" cy="8280651"/>
          </a:xfrm>
          <a:custGeom>
            <a:avLst/>
            <a:gdLst/>
            <a:ahLst/>
            <a:cxnLst/>
            <a:rect r="r" b="b" t="t" l="l"/>
            <a:pathLst>
              <a:path h="8280651" w="17056975">
                <a:moveTo>
                  <a:pt x="0" y="0"/>
                </a:moveTo>
                <a:lnTo>
                  <a:pt x="17056974" y="0"/>
                </a:lnTo>
                <a:lnTo>
                  <a:pt x="17056974" y="8280651"/>
                </a:lnTo>
                <a:lnTo>
                  <a:pt x="0" y="8280651"/>
                </a:lnTo>
                <a:lnTo>
                  <a:pt x="0" y="0"/>
                </a:lnTo>
                <a:close/>
              </a:path>
            </a:pathLst>
          </a:custGeom>
          <a:blipFill>
            <a:blip r:embed="rId2"/>
            <a:stretch>
              <a:fillRect l="0" t="0" r="0" b="0"/>
            </a:stretch>
          </a:blipFill>
        </p:spPr>
      </p:sp>
      <p:sp>
        <p:nvSpPr>
          <p:cNvPr name="TextBox 3" id="3"/>
          <p:cNvSpPr txBox="true"/>
          <p:nvPr/>
        </p:nvSpPr>
        <p:spPr>
          <a:xfrm rot="0">
            <a:off x="6532814" y="307149"/>
            <a:ext cx="5222371" cy="1169661"/>
          </a:xfrm>
          <a:prstGeom prst="rect">
            <a:avLst/>
          </a:prstGeom>
        </p:spPr>
        <p:txBody>
          <a:bodyPr anchor="t" rtlCol="false" tIns="0" lIns="0" bIns="0" rIns="0">
            <a:spAutoFit/>
          </a:bodyPr>
          <a:lstStyle/>
          <a:p>
            <a:pPr algn="ctr">
              <a:lnSpc>
                <a:spcPts val="9555"/>
              </a:lnSpc>
            </a:pPr>
            <a:r>
              <a:rPr lang="en-US" sz="6825">
                <a:solidFill>
                  <a:srgbClr val="EB4D00"/>
                </a:solidFill>
                <a:latin typeface="Apricots"/>
              </a:rPr>
              <a:t>Ct</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49847" y="1123666"/>
            <a:ext cx="16926081" cy="8271150"/>
          </a:xfrm>
          <a:custGeom>
            <a:avLst/>
            <a:gdLst/>
            <a:ahLst/>
            <a:cxnLst/>
            <a:rect r="r" b="b" t="t" l="l"/>
            <a:pathLst>
              <a:path h="8271150" w="16926081">
                <a:moveTo>
                  <a:pt x="0" y="0"/>
                </a:moveTo>
                <a:lnTo>
                  <a:pt x="16926081" y="0"/>
                </a:lnTo>
                <a:lnTo>
                  <a:pt x="16926081" y="8271149"/>
                </a:lnTo>
                <a:lnTo>
                  <a:pt x="0" y="8271149"/>
                </a:lnTo>
                <a:lnTo>
                  <a:pt x="0" y="0"/>
                </a:lnTo>
                <a:close/>
              </a:path>
            </a:pathLst>
          </a:custGeom>
          <a:blipFill>
            <a:blip r:embed="rId2"/>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2301" y="810429"/>
            <a:ext cx="17163399" cy="7963715"/>
          </a:xfrm>
          <a:custGeom>
            <a:avLst/>
            <a:gdLst/>
            <a:ahLst/>
            <a:cxnLst/>
            <a:rect r="r" b="b" t="t" l="l"/>
            <a:pathLst>
              <a:path h="7963715" w="17163399">
                <a:moveTo>
                  <a:pt x="0" y="0"/>
                </a:moveTo>
                <a:lnTo>
                  <a:pt x="17163398" y="0"/>
                </a:lnTo>
                <a:lnTo>
                  <a:pt x="17163398" y="7963715"/>
                </a:lnTo>
                <a:lnTo>
                  <a:pt x="0" y="7963715"/>
                </a:lnTo>
                <a:lnTo>
                  <a:pt x="0" y="0"/>
                </a:lnTo>
                <a:close/>
              </a:path>
            </a:pathLst>
          </a:custGeom>
          <a:blipFill>
            <a:blip r:embed="rId2"/>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76631" y="1584302"/>
            <a:ext cx="17134739" cy="7673998"/>
          </a:xfrm>
          <a:custGeom>
            <a:avLst/>
            <a:gdLst/>
            <a:ahLst/>
            <a:cxnLst/>
            <a:rect r="r" b="b" t="t" l="l"/>
            <a:pathLst>
              <a:path h="7673998" w="17134739">
                <a:moveTo>
                  <a:pt x="0" y="0"/>
                </a:moveTo>
                <a:lnTo>
                  <a:pt x="17134738" y="0"/>
                </a:lnTo>
                <a:lnTo>
                  <a:pt x="17134738" y="7673998"/>
                </a:lnTo>
                <a:lnTo>
                  <a:pt x="0" y="7673998"/>
                </a:lnTo>
                <a:lnTo>
                  <a:pt x="0" y="0"/>
                </a:lnTo>
                <a:close/>
              </a:path>
            </a:pathLst>
          </a:custGeom>
          <a:blipFill>
            <a:blip r:embed="rId2"/>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07079" y="1548569"/>
            <a:ext cx="7296186" cy="5617921"/>
          </a:xfrm>
          <a:custGeom>
            <a:avLst/>
            <a:gdLst/>
            <a:ahLst/>
            <a:cxnLst/>
            <a:rect r="r" b="b" t="t" l="l"/>
            <a:pathLst>
              <a:path h="5617921" w="7296186">
                <a:moveTo>
                  <a:pt x="0" y="0"/>
                </a:moveTo>
                <a:lnTo>
                  <a:pt x="7296185" y="0"/>
                </a:lnTo>
                <a:lnTo>
                  <a:pt x="7296185" y="5617921"/>
                </a:lnTo>
                <a:lnTo>
                  <a:pt x="0" y="5617921"/>
                </a:lnTo>
                <a:lnTo>
                  <a:pt x="0" y="0"/>
                </a:lnTo>
                <a:close/>
              </a:path>
            </a:pathLst>
          </a:custGeom>
          <a:blipFill>
            <a:blip r:embed="rId2"/>
            <a:stretch>
              <a:fillRect l="0" t="0" r="0" b="0"/>
            </a:stretch>
          </a:blipFill>
        </p:spPr>
      </p:sp>
      <p:sp>
        <p:nvSpPr>
          <p:cNvPr name="Freeform 3" id="3"/>
          <p:cNvSpPr/>
          <p:nvPr/>
        </p:nvSpPr>
        <p:spPr>
          <a:xfrm flipH="false" flipV="false" rot="0">
            <a:off x="0" y="700823"/>
            <a:ext cx="11601666" cy="6919451"/>
          </a:xfrm>
          <a:custGeom>
            <a:avLst/>
            <a:gdLst/>
            <a:ahLst/>
            <a:cxnLst/>
            <a:rect r="r" b="b" t="t" l="l"/>
            <a:pathLst>
              <a:path h="6919451" w="11601666">
                <a:moveTo>
                  <a:pt x="0" y="0"/>
                </a:moveTo>
                <a:lnTo>
                  <a:pt x="11601666" y="0"/>
                </a:lnTo>
                <a:lnTo>
                  <a:pt x="11601666" y="6919451"/>
                </a:lnTo>
                <a:lnTo>
                  <a:pt x="0" y="6919451"/>
                </a:lnTo>
                <a:lnTo>
                  <a:pt x="0" y="0"/>
                </a:lnTo>
                <a:close/>
              </a:path>
            </a:pathLst>
          </a:custGeom>
          <a:blipFill>
            <a:blip r:embed="rId3"/>
            <a:stretch>
              <a:fillRect l="0" t="0" r="0" b="0"/>
            </a:stretch>
          </a:blipFill>
        </p:spPr>
      </p:sp>
      <p:sp>
        <p:nvSpPr>
          <p:cNvPr name="TextBox 4" id="4"/>
          <p:cNvSpPr txBox="true"/>
          <p:nvPr/>
        </p:nvSpPr>
        <p:spPr>
          <a:xfrm rot="0">
            <a:off x="576498" y="8460206"/>
            <a:ext cx="15814638" cy="1529513"/>
          </a:xfrm>
          <a:prstGeom prst="rect">
            <a:avLst/>
          </a:prstGeom>
        </p:spPr>
        <p:txBody>
          <a:bodyPr anchor="t" rtlCol="false" tIns="0" lIns="0" bIns="0" rIns="0">
            <a:spAutoFit/>
          </a:bodyPr>
          <a:lstStyle/>
          <a:p>
            <a:pPr algn="just">
              <a:lnSpc>
                <a:spcPts val="4076"/>
              </a:lnSpc>
            </a:pPr>
            <a:r>
              <a:rPr lang="en-US" sz="2870">
                <a:solidFill>
                  <a:srgbClr val="B40000"/>
                </a:solidFill>
                <a:latin typeface="Open Sauce"/>
              </a:rPr>
              <a:t># param_Embedding = VOCAB_SIZE*300 = 18359*300 = 5507700</a:t>
            </a:r>
          </a:p>
          <a:p>
            <a:pPr algn="just">
              <a:lnSpc>
                <a:spcPts val="4076"/>
              </a:lnSpc>
            </a:pPr>
            <a:r>
              <a:rPr lang="en-US" sz="2870">
                <a:solidFill>
                  <a:srgbClr val="B40000"/>
                </a:solidFill>
                <a:latin typeface="Open Sauce"/>
              </a:rPr>
              <a:t># param_LSTM_1 = (300*400 + 400 (bias) + 400*400 (Recurrent))*4 = 1121600 </a:t>
            </a:r>
          </a:p>
          <a:p>
            <a:pPr algn="just">
              <a:lnSpc>
                <a:spcPts val="4076"/>
              </a:lnSpc>
            </a:pPr>
            <a:r>
              <a:rPr lang="en-US" sz="2870">
                <a:solidFill>
                  <a:srgbClr val="B40000"/>
                </a:solidFill>
                <a:latin typeface="Open Sauce"/>
              </a:rPr>
              <a:t># param_LSTM_2 = (400*400 + 400 (bias) + 400*400 (Recurrent))*4 = 1281600</a:t>
            </a:r>
          </a:p>
        </p:txBody>
      </p:sp>
      <p:grpSp>
        <p:nvGrpSpPr>
          <p:cNvPr name="Group 5" id="5"/>
          <p:cNvGrpSpPr/>
          <p:nvPr/>
        </p:nvGrpSpPr>
        <p:grpSpPr>
          <a:xfrm rot="0">
            <a:off x="15359491" y="7166490"/>
            <a:ext cx="3799619" cy="3290488"/>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36985"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0" t="0" r="-114837" b="-127857"/>
            </a:stretch>
          </a:blipFill>
        </p:spPr>
      </p:sp>
      <p:sp>
        <p:nvSpPr>
          <p:cNvPr name="Freeform 3" id="3"/>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10800000">
            <a:off x="16994475" y="3709109"/>
            <a:ext cx="9525" cy="2740991"/>
          </a:xfrm>
          <a:prstGeom prst="rect">
            <a:avLst/>
          </a:prstGeom>
          <a:solidFill>
            <a:srgbClr val="343434"/>
          </a:solidFill>
        </p:spPr>
      </p:sp>
      <p:sp>
        <p:nvSpPr>
          <p:cNvPr name="Freeform 5" id="5"/>
          <p:cNvSpPr/>
          <p:nvPr/>
        </p:nvSpPr>
        <p:spPr>
          <a:xfrm flipH="false" flipV="false" rot="0">
            <a:off x="5871890" y="668813"/>
            <a:ext cx="10709759" cy="9618187"/>
          </a:xfrm>
          <a:custGeom>
            <a:avLst/>
            <a:gdLst/>
            <a:ahLst/>
            <a:cxnLst/>
            <a:rect r="r" b="b" t="t" l="l"/>
            <a:pathLst>
              <a:path h="9618187" w="10709759">
                <a:moveTo>
                  <a:pt x="0" y="0"/>
                </a:moveTo>
                <a:lnTo>
                  <a:pt x="10709759" y="0"/>
                </a:lnTo>
                <a:lnTo>
                  <a:pt x="10709759" y="9618187"/>
                </a:lnTo>
                <a:lnTo>
                  <a:pt x="0" y="9618187"/>
                </a:lnTo>
                <a:lnTo>
                  <a:pt x="0" y="0"/>
                </a:lnTo>
                <a:close/>
              </a:path>
            </a:pathLst>
          </a:custGeom>
          <a:blipFill>
            <a:blip r:embed="rId5"/>
            <a:stretch>
              <a:fillRect l="0" t="0" r="0" b="0"/>
            </a:stretch>
          </a:blipFill>
        </p:spPr>
      </p:sp>
      <p:sp>
        <p:nvSpPr>
          <p:cNvPr name="TextBox 6" id="6"/>
          <p:cNvSpPr txBox="true"/>
          <p:nvPr/>
        </p:nvSpPr>
        <p:spPr>
          <a:xfrm rot="0">
            <a:off x="1028700" y="0"/>
            <a:ext cx="8386077" cy="1370219"/>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EDA</a:t>
            </a:r>
          </a:p>
        </p:txBody>
      </p:sp>
    </p:spTree>
  </p:cSld>
  <p:clrMapOvr>
    <a:masterClrMapping/>
  </p:clrMapOvr>
</p:sld>
</file>

<file path=ppt/slides/slide6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701236" cy="1913890"/>
          </a:xfrm>
        </p:grpSpPr>
        <p:sp>
          <p:nvSpPr>
            <p:cNvPr name="Freeform 3" id="3"/>
            <p:cNvSpPr/>
            <p:nvPr/>
          </p:nvSpPr>
          <p:spPr>
            <a:xfrm flipH="false" flipV="false" rot="0">
              <a:off x="0" y="0"/>
              <a:ext cx="1701235" cy="1913890"/>
            </a:xfrm>
            <a:custGeom>
              <a:avLst/>
              <a:gdLst/>
              <a:ahLst/>
              <a:cxnLst/>
              <a:rect r="r" b="b" t="t" l="l"/>
              <a:pathLst>
                <a:path h="1913890" w="1701235">
                  <a:moveTo>
                    <a:pt x="0" y="0"/>
                  </a:moveTo>
                  <a:lnTo>
                    <a:pt x="1701235" y="0"/>
                  </a:lnTo>
                  <a:lnTo>
                    <a:pt x="1701235" y="1913890"/>
                  </a:lnTo>
                  <a:lnTo>
                    <a:pt x="0" y="1913890"/>
                  </a:lnTo>
                  <a:close/>
                </a:path>
              </a:pathLst>
            </a:custGeom>
            <a:solidFill>
              <a:srgbClr val="FFD372">
                <a:alpha val="17647"/>
              </a:srgbClr>
            </a:solidFill>
          </p:spPr>
        </p:sp>
      </p:grpSp>
      <p:grpSp>
        <p:nvGrpSpPr>
          <p:cNvPr name="Group 4" id="4"/>
          <p:cNvGrpSpPr/>
          <p:nvPr/>
        </p:nvGrpSpPr>
        <p:grpSpPr>
          <a:xfrm rot="0">
            <a:off x="9144000" y="0"/>
            <a:ext cx="9144000" cy="10287000"/>
            <a:chOff x="0" y="0"/>
            <a:chExt cx="1701236" cy="1913890"/>
          </a:xfrm>
        </p:grpSpPr>
        <p:sp>
          <p:nvSpPr>
            <p:cNvPr name="Freeform 5" id="5"/>
            <p:cNvSpPr/>
            <p:nvPr/>
          </p:nvSpPr>
          <p:spPr>
            <a:xfrm flipH="false" flipV="false" rot="0">
              <a:off x="0" y="0"/>
              <a:ext cx="1701235" cy="1913890"/>
            </a:xfrm>
            <a:custGeom>
              <a:avLst/>
              <a:gdLst/>
              <a:ahLst/>
              <a:cxnLst/>
              <a:rect r="r" b="b" t="t" l="l"/>
              <a:pathLst>
                <a:path h="1913890" w="1701235">
                  <a:moveTo>
                    <a:pt x="0" y="0"/>
                  </a:moveTo>
                  <a:lnTo>
                    <a:pt x="1701235" y="0"/>
                  </a:lnTo>
                  <a:lnTo>
                    <a:pt x="1701235" y="1913890"/>
                  </a:lnTo>
                  <a:lnTo>
                    <a:pt x="0" y="1913890"/>
                  </a:lnTo>
                  <a:close/>
                </a:path>
              </a:pathLst>
            </a:custGeom>
            <a:solidFill>
              <a:srgbClr val="DDDDDD">
                <a:alpha val="17647"/>
              </a:srgbClr>
            </a:solidFill>
          </p:spPr>
        </p:sp>
      </p:grpSp>
      <p:grpSp>
        <p:nvGrpSpPr>
          <p:cNvPr name="Group 6" id="6"/>
          <p:cNvGrpSpPr/>
          <p:nvPr/>
        </p:nvGrpSpPr>
        <p:grpSpPr>
          <a:xfrm rot="0">
            <a:off x="6058058" y="5445441"/>
            <a:ext cx="6171885" cy="888842"/>
            <a:chOff x="0" y="0"/>
            <a:chExt cx="26632009" cy="3835400"/>
          </a:xfrm>
        </p:grpSpPr>
        <p:sp>
          <p:nvSpPr>
            <p:cNvPr name="Freeform 7" id="7"/>
            <p:cNvSpPr/>
            <p:nvPr/>
          </p:nvSpPr>
          <p:spPr>
            <a:xfrm flipH="false" flipV="false" rot="0">
              <a:off x="-12700" y="-12700"/>
              <a:ext cx="26657409" cy="3860800"/>
            </a:xfrm>
            <a:custGeom>
              <a:avLst/>
              <a:gdLst/>
              <a:ahLst/>
              <a:cxnLst/>
              <a:rect r="r" b="b" t="t" l="l"/>
              <a:pathLst>
                <a:path h="3860800" w="26657409">
                  <a:moveTo>
                    <a:pt x="25795080" y="0"/>
                  </a:moveTo>
                  <a:lnTo>
                    <a:pt x="862330" y="0"/>
                  </a:lnTo>
                  <a:cubicBezTo>
                    <a:pt x="389890" y="0"/>
                    <a:pt x="0" y="389890"/>
                    <a:pt x="0" y="862330"/>
                  </a:cubicBezTo>
                  <a:lnTo>
                    <a:pt x="0" y="2998470"/>
                  </a:lnTo>
                  <a:cubicBezTo>
                    <a:pt x="0" y="3470910"/>
                    <a:pt x="389890" y="3860800"/>
                    <a:pt x="862330" y="3860800"/>
                  </a:cubicBezTo>
                  <a:lnTo>
                    <a:pt x="25795080" y="3860800"/>
                  </a:lnTo>
                  <a:cubicBezTo>
                    <a:pt x="26267519" y="3860800"/>
                    <a:pt x="26657409" y="3470910"/>
                    <a:pt x="26657409" y="2998470"/>
                  </a:cubicBezTo>
                  <a:lnTo>
                    <a:pt x="26657409" y="862330"/>
                  </a:lnTo>
                  <a:cubicBezTo>
                    <a:pt x="26657409" y="389890"/>
                    <a:pt x="26267519" y="0"/>
                    <a:pt x="25795080" y="0"/>
                  </a:cubicBezTo>
                  <a:close/>
                  <a:moveTo>
                    <a:pt x="26466909" y="927100"/>
                  </a:moveTo>
                  <a:lnTo>
                    <a:pt x="26466909" y="2998470"/>
                  </a:lnTo>
                  <a:cubicBezTo>
                    <a:pt x="26466909" y="3365500"/>
                    <a:pt x="26162109" y="3670300"/>
                    <a:pt x="25795080" y="3670300"/>
                  </a:cubicBezTo>
                  <a:lnTo>
                    <a:pt x="862330" y="3670300"/>
                  </a:lnTo>
                  <a:cubicBezTo>
                    <a:pt x="495300" y="3670300"/>
                    <a:pt x="190500" y="3365500"/>
                    <a:pt x="190500" y="2998470"/>
                  </a:cubicBezTo>
                  <a:lnTo>
                    <a:pt x="190500" y="862330"/>
                  </a:lnTo>
                  <a:cubicBezTo>
                    <a:pt x="190500" y="495300"/>
                    <a:pt x="495300" y="190500"/>
                    <a:pt x="862330" y="190500"/>
                  </a:cubicBezTo>
                  <a:lnTo>
                    <a:pt x="25795080" y="190500"/>
                  </a:lnTo>
                  <a:cubicBezTo>
                    <a:pt x="26162109" y="190500"/>
                    <a:pt x="26466909" y="495300"/>
                    <a:pt x="26466909" y="862330"/>
                  </a:cubicBezTo>
                  <a:lnTo>
                    <a:pt x="26466909" y="927100"/>
                  </a:lnTo>
                  <a:close/>
                </a:path>
              </a:pathLst>
            </a:custGeom>
            <a:solidFill>
              <a:srgbClr val="F9C041"/>
            </a:solidFill>
          </p:spPr>
        </p:sp>
      </p:grpSp>
      <p:sp>
        <p:nvSpPr>
          <p:cNvPr name="TextBox 8" id="8"/>
          <p:cNvSpPr txBox="true"/>
          <p:nvPr/>
        </p:nvSpPr>
        <p:spPr>
          <a:xfrm rot="0">
            <a:off x="3067558" y="2539262"/>
            <a:ext cx="11715559" cy="2604238"/>
          </a:xfrm>
          <a:prstGeom prst="rect">
            <a:avLst/>
          </a:prstGeom>
        </p:spPr>
        <p:txBody>
          <a:bodyPr anchor="t" rtlCol="false" tIns="0" lIns="0" bIns="0" rIns="0">
            <a:spAutoFit/>
          </a:bodyPr>
          <a:lstStyle/>
          <a:p>
            <a:pPr algn="ctr">
              <a:lnSpc>
                <a:spcPts val="10308"/>
              </a:lnSpc>
            </a:pPr>
            <a:r>
              <a:rPr lang="en-US" sz="7991">
                <a:solidFill>
                  <a:srgbClr val="000000"/>
                </a:solidFill>
                <a:latin typeface="Inter Bold"/>
              </a:rPr>
              <a:t>HYPERPARAMETER OPTIMIZER</a:t>
            </a:r>
          </a:p>
        </p:txBody>
      </p:sp>
      <p:sp>
        <p:nvSpPr>
          <p:cNvPr name="TextBox 9" id="9"/>
          <p:cNvSpPr txBox="true"/>
          <p:nvPr/>
        </p:nvSpPr>
        <p:spPr>
          <a:xfrm rot="0">
            <a:off x="4805913" y="5478707"/>
            <a:ext cx="8676174" cy="855576"/>
          </a:xfrm>
          <a:prstGeom prst="rect">
            <a:avLst/>
          </a:prstGeom>
        </p:spPr>
        <p:txBody>
          <a:bodyPr anchor="t" rtlCol="false" tIns="0" lIns="0" bIns="0" rIns="0">
            <a:spAutoFit/>
          </a:bodyPr>
          <a:lstStyle/>
          <a:p>
            <a:pPr algn="ctr">
              <a:lnSpc>
                <a:spcPts val="6917"/>
              </a:lnSpc>
            </a:pPr>
            <a:r>
              <a:rPr lang="en-US" sz="4940" spc="741">
                <a:solidFill>
                  <a:srgbClr val="000000"/>
                </a:solidFill>
                <a:latin typeface="Alex Brush"/>
              </a:rPr>
              <a:t>by </a:t>
            </a:r>
            <a:r>
              <a:rPr lang="en-US" sz="4940" spc="741">
                <a:solidFill>
                  <a:srgbClr val="F9C041"/>
                </a:solidFill>
                <a:latin typeface="Alex Brush"/>
              </a:rPr>
              <a:t>BT HUONG</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101154" cy="1291332"/>
          </a:xfrm>
          <a:custGeom>
            <a:avLst/>
            <a:gdLst/>
            <a:ahLst/>
            <a:cxnLst/>
            <a:rect r="r" b="b" t="t" l="l"/>
            <a:pathLst>
              <a:path h="1291332" w="1101154">
                <a:moveTo>
                  <a:pt x="0" y="0"/>
                </a:moveTo>
                <a:lnTo>
                  <a:pt x="1101154" y="0"/>
                </a:lnTo>
                <a:lnTo>
                  <a:pt x="1101154" y="1291332"/>
                </a:lnTo>
                <a:lnTo>
                  <a:pt x="0" y="1291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966968"/>
            <a:ext cx="1101154" cy="1291332"/>
          </a:xfrm>
          <a:custGeom>
            <a:avLst/>
            <a:gdLst/>
            <a:ahLst/>
            <a:cxnLst/>
            <a:rect r="r" b="b" t="t" l="l"/>
            <a:pathLst>
              <a:path h="1291332" w="1101154">
                <a:moveTo>
                  <a:pt x="0" y="0"/>
                </a:moveTo>
                <a:lnTo>
                  <a:pt x="1101154" y="0"/>
                </a:lnTo>
                <a:lnTo>
                  <a:pt x="1101154" y="1291332"/>
                </a:lnTo>
                <a:lnTo>
                  <a:pt x="0" y="1291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158146" y="7966968"/>
            <a:ext cx="1101154" cy="1291332"/>
          </a:xfrm>
          <a:custGeom>
            <a:avLst/>
            <a:gdLst/>
            <a:ahLst/>
            <a:cxnLst/>
            <a:rect r="r" b="b" t="t" l="l"/>
            <a:pathLst>
              <a:path h="1291332" w="1101154">
                <a:moveTo>
                  <a:pt x="1101154" y="0"/>
                </a:moveTo>
                <a:lnTo>
                  <a:pt x="0" y="0"/>
                </a:lnTo>
                <a:lnTo>
                  <a:pt x="0" y="1291332"/>
                </a:lnTo>
                <a:lnTo>
                  <a:pt x="1101154" y="1291332"/>
                </a:lnTo>
                <a:lnTo>
                  <a:pt x="11011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6158146" y="1028700"/>
            <a:ext cx="1101154" cy="1291332"/>
          </a:xfrm>
          <a:custGeom>
            <a:avLst/>
            <a:gdLst/>
            <a:ahLst/>
            <a:cxnLst/>
            <a:rect r="r" b="b" t="t" l="l"/>
            <a:pathLst>
              <a:path h="1291332" w="1101154">
                <a:moveTo>
                  <a:pt x="1101154" y="0"/>
                </a:moveTo>
                <a:lnTo>
                  <a:pt x="0" y="0"/>
                </a:lnTo>
                <a:lnTo>
                  <a:pt x="0" y="1291332"/>
                </a:lnTo>
                <a:lnTo>
                  <a:pt x="1101154" y="1291332"/>
                </a:lnTo>
                <a:lnTo>
                  <a:pt x="11011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129854" y="2111970"/>
            <a:ext cx="7977765" cy="6063060"/>
            <a:chOff x="0" y="0"/>
            <a:chExt cx="2359232" cy="1793004"/>
          </a:xfrm>
        </p:grpSpPr>
        <p:sp>
          <p:nvSpPr>
            <p:cNvPr name="Freeform 7" id="7"/>
            <p:cNvSpPr/>
            <p:nvPr/>
          </p:nvSpPr>
          <p:spPr>
            <a:xfrm flipH="false" flipV="false" rot="0">
              <a:off x="0" y="0"/>
              <a:ext cx="2359232" cy="1793004"/>
            </a:xfrm>
            <a:custGeom>
              <a:avLst/>
              <a:gdLst/>
              <a:ahLst/>
              <a:cxnLst/>
              <a:rect r="r" b="b" t="t" l="l"/>
              <a:pathLst>
                <a:path h="1793004" w="2359232">
                  <a:moveTo>
                    <a:pt x="0" y="0"/>
                  </a:moveTo>
                  <a:lnTo>
                    <a:pt x="2359232" y="0"/>
                  </a:lnTo>
                  <a:lnTo>
                    <a:pt x="2359232" y="1793004"/>
                  </a:lnTo>
                  <a:lnTo>
                    <a:pt x="0" y="1793004"/>
                  </a:lnTo>
                  <a:close/>
                </a:path>
              </a:pathLst>
            </a:custGeom>
            <a:solidFill>
              <a:srgbClr val="C1FF72">
                <a:alpha val="17647"/>
              </a:srgbClr>
            </a:solidFill>
          </p:spPr>
        </p:sp>
      </p:grpSp>
      <p:grpSp>
        <p:nvGrpSpPr>
          <p:cNvPr name="Group 8" id="8"/>
          <p:cNvGrpSpPr/>
          <p:nvPr/>
        </p:nvGrpSpPr>
        <p:grpSpPr>
          <a:xfrm rot="0">
            <a:off x="11124598" y="2260678"/>
            <a:ext cx="5033549" cy="5662742"/>
            <a:chOff x="0" y="0"/>
            <a:chExt cx="1701236" cy="1913890"/>
          </a:xfrm>
        </p:grpSpPr>
        <p:sp>
          <p:nvSpPr>
            <p:cNvPr name="Freeform 9" id="9"/>
            <p:cNvSpPr/>
            <p:nvPr/>
          </p:nvSpPr>
          <p:spPr>
            <a:xfrm flipH="false" flipV="false" rot="0">
              <a:off x="0" y="0"/>
              <a:ext cx="1701235" cy="1913890"/>
            </a:xfrm>
            <a:custGeom>
              <a:avLst/>
              <a:gdLst/>
              <a:ahLst/>
              <a:cxnLst/>
              <a:rect r="r" b="b" t="t" l="l"/>
              <a:pathLst>
                <a:path h="1913890" w="1701235">
                  <a:moveTo>
                    <a:pt x="0" y="0"/>
                  </a:moveTo>
                  <a:lnTo>
                    <a:pt x="1701235" y="0"/>
                  </a:lnTo>
                  <a:lnTo>
                    <a:pt x="1701235" y="1913890"/>
                  </a:lnTo>
                  <a:lnTo>
                    <a:pt x="0" y="1913890"/>
                  </a:lnTo>
                  <a:close/>
                </a:path>
              </a:pathLst>
            </a:custGeom>
            <a:solidFill>
              <a:srgbClr val="C1FF72">
                <a:alpha val="17647"/>
              </a:srgbClr>
            </a:solidFill>
          </p:spPr>
        </p:sp>
      </p:grpSp>
      <p:sp>
        <p:nvSpPr>
          <p:cNvPr name="TextBox 10" id="10"/>
          <p:cNvSpPr txBox="true"/>
          <p:nvPr/>
        </p:nvSpPr>
        <p:spPr>
          <a:xfrm rot="0">
            <a:off x="11578535" y="2501818"/>
            <a:ext cx="4579612" cy="1949704"/>
          </a:xfrm>
          <a:prstGeom prst="rect">
            <a:avLst/>
          </a:prstGeom>
        </p:spPr>
        <p:txBody>
          <a:bodyPr anchor="t" rtlCol="false" tIns="0" lIns="0" bIns="0" rIns="0">
            <a:spAutoFit/>
          </a:bodyPr>
          <a:lstStyle/>
          <a:p>
            <a:pPr>
              <a:lnSpc>
                <a:spcPts val="3835"/>
              </a:lnSpc>
            </a:pPr>
            <a:r>
              <a:rPr lang="en-US" sz="2739">
                <a:solidFill>
                  <a:srgbClr val="00BF63"/>
                </a:solidFill>
                <a:latin typeface="Arimo Bold Italics"/>
              </a:rPr>
              <a:t>Parameter</a:t>
            </a:r>
            <a:r>
              <a:rPr lang="en-US" sz="2739">
                <a:solidFill>
                  <a:srgbClr val="000000"/>
                </a:solidFill>
                <a:latin typeface="Arimo"/>
              </a:rPr>
              <a:t> are </a:t>
            </a:r>
            <a:r>
              <a:rPr lang="en-US" sz="2739">
                <a:solidFill>
                  <a:srgbClr val="F9C041"/>
                </a:solidFill>
                <a:latin typeface="Arimo"/>
              </a:rPr>
              <a:t>learned through the training procedure. </a:t>
            </a:r>
          </a:p>
          <a:p>
            <a:pPr>
              <a:lnSpc>
                <a:spcPts val="3835"/>
              </a:lnSpc>
            </a:pPr>
            <a:r>
              <a:rPr lang="en-US" sz="2739">
                <a:solidFill>
                  <a:srgbClr val="000000"/>
                </a:solidFill>
                <a:latin typeface="Arimo"/>
              </a:rPr>
              <a:t>Example : </a:t>
            </a:r>
            <a:r>
              <a:rPr lang="en-US" sz="2739">
                <a:solidFill>
                  <a:srgbClr val="F9C041"/>
                </a:solidFill>
                <a:latin typeface="Arimo"/>
              </a:rPr>
              <a:t>weight, bias</a:t>
            </a:r>
          </a:p>
        </p:txBody>
      </p:sp>
      <p:sp>
        <p:nvSpPr>
          <p:cNvPr name="TextBox 11" id="11"/>
          <p:cNvSpPr txBox="true"/>
          <p:nvPr/>
        </p:nvSpPr>
        <p:spPr>
          <a:xfrm rot="0">
            <a:off x="2651467" y="2473243"/>
            <a:ext cx="6934537" cy="5235739"/>
          </a:xfrm>
          <a:prstGeom prst="rect">
            <a:avLst/>
          </a:prstGeom>
        </p:spPr>
        <p:txBody>
          <a:bodyPr anchor="t" rtlCol="false" tIns="0" lIns="0" bIns="0" rIns="0">
            <a:spAutoFit/>
          </a:bodyPr>
          <a:lstStyle/>
          <a:p>
            <a:pPr algn="just">
              <a:lnSpc>
                <a:spcPts val="4134"/>
              </a:lnSpc>
            </a:pPr>
            <a:r>
              <a:rPr lang="en-US" sz="2737">
                <a:solidFill>
                  <a:srgbClr val="00BF63"/>
                </a:solidFill>
                <a:latin typeface="Arimo Bold Italics"/>
              </a:rPr>
              <a:t>Hyper-parameter</a:t>
            </a:r>
            <a:r>
              <a:rPr lang="en-US" sz="2737">
                <a:solidFill>
                  <a:srgbClr val="000000"/>
                </a:solidFill>
                <a:latin typeface="Arimo"/>
              </a:rPr>
              <a:t> refers to parameters that cannot be </a:t>
            </a:r>
            <a:r>
              <a:rPr lang="en-US" sz="2737">
                <a:solidFill>
                  <a:srgbClr val="F9C041"/>
                </a:solidFill>
                <a:latin typeface="Arimo"/>
              </a:rPr>
              <a:t>updated during the training of machine learning</a:t>
            </a:r>
            <a:r>
              <a:rPr lang="en-US" sz="2737">
                <a:solidFill>
                  <a:srgbClr val="000000"/>
                </a:solidFill>
                <a:latin typeface="Arimo"/>
              </a:rPr>
              <a:t>. They can be involved in building the structure of the model, such as the </a:t>
            </a:r>
            <a:r>
              <a:rPr lang="en-US" sz="2737">
                <a:solidFill>
                  <a:srgbClr val="F9C041"/>
                </a:solidFill>
                <a:latin typeface="Arimo"/>
              </a:rPr>
              <a:t>number of hidden layers </a:t>
            </a:r>
            <a:r>
              <a:rPr lang="en-US" sz="2737">
                <a:solidFill>
                  <a:srgbClr val="000000"/>
                </a:solidFill>
                <a:latin typeface="Arimo"/>
              </a:rPr>
              <a:t>and the</a:t>
            </a:r>
            <a:r>
              <a:rPr lang="en-US" sz="2737">
                <a:solidFill>
                  <a:srgbClr val="F9C041"/>
                </a:solidFill>
                <a:latin typeface="Arimo"/>
              </a:rPr>
              <a:t> activation function,</a:t>
            </a:r>
            <a:r>
              <a:rPr lang="en-US" sz="2737">
                <a:solidFill>
                  <a:srgbClr val="000000"/>
                </a:solidFill>
                <a:latin typeface="Arimo"/>
              </a:rPr>
              <a:t> or in determining the efficiency and accuracy of model training, such as the </a:t>
            </a:r>
            <a:r>
              <a:rPr lang="en-US" sz="2737">
                <a:solidFill>
                  <a:srgbClr val="F9C041"/>
                </a:solidFill>
                <a:latin typeface="Arimo"/>
              </a:rPr>
              <a:t>learning rate</a:t>
            </a:r>
            <a:r>
              <a:rPr lang="en-US" sz="2737">
                <a:solidFill>
                  <a:srgbClr val="000000"/>
                </a:solidFill>
                <a:latin typeface="Arimo"/>
              </a:rPr>
              <a:t> (LR) of stochastic gradient descent (SGD), </a:t>
            </a:r>
            <a:r>
              <a:rPr lang="en-US" sz="2737">
                <a:solidFill>
                  <a:srgbClr val="F9C041"/>
                </a:solidFill>
                <a:latin typeface="Arimo"/>
              </a:rPr>
              <a:t>batch size</a:t>
            </a:r>
            <a:r>
              <a:rPr lang="en-US" sz="2737">
                <a:solidFill>
                  <a:srgbClr val="000000"/>
                </a:solidFill>
                <a:latin typeface="Arimo"/>
              </a:rPr>
              <a:t>, </a:t>
            </a:r>
            <a:r>
              <a:rPr lang="en-US" sz="2737">
                <a:solidFill>
                  <a:srgbClr val="F9C041"/>
                </a:solidFill>
                <a:latin typeface="Arimo"/>
              </a:rPr>
              <a:t>the number of ebochs</a:t>
            </a:r>
            <a:r>
              <a:rPr lang="en-US" sz="2737">
                <a:solidFill>
                  <a:srgbClr val="000000"/>
                </a:solidFill>
                <a:latin typeface="Arimo"/>
              </a:rPr>
              <a:t> and </a:t>
            </a:r>
            <a:r>
              <a:rPr lang="en-US" sz="2737">
                <a:solidFill>
                  <a:srgbClr val="F9C041"/>
                </a:solidFill>
                <a:latin typeface="Arimo"/>
              </a:rPr>
              <a:t>optimizer</a:t>
            </a:r>
          </a:p>
        </p:txBody>
      </p:sp>
      <p:sp>
        <p:nvSpPr>
          <p:cNvPr name="AutoShape 12" id="12"/>
          <p:cNvSpPr/>
          <p:nvPr/>
        </p:nvSpPr>
        <p:spPr>
          <a:xfrm>
            <a:off x="4241621" y="8622159"/>
            <a:ext cx="9804758" cy="0"/>
          </a:xfrm>
          <a:prstGeom prst="line">
            <a:avLst/>
          </a:prstGeom>
          <a:ln cap="flat" w="19050">
            <a:solidFill>
              <a:srgbClr val="F9C041"/>
            </a:solidFill>
            <a:prstDash val="solid"/>
            <a:headEnd type="none" len="sm" w="sm"/>
            <a:tailEnd type="none" len="sm" w="sm"/>
          </a:ln>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823710"/>
            <a:ext cx="18288000" cy="3463290"/>
          </a:xfrm>
          <a:custGeom>
            <a:avLst/>
            <a:gdLst/>
            <a:ahLst/>
            <a:cxnLst/>
            <a:rect r="r" b="b" t="t" l="l"/>
            <a:pathLst>
              <a:path h="3463290" w="18288000">
                <a:moveTo>
                  <a:pt x="0" y="0"/>
                </a:moveTo>
                <a:lnTo>
                  <a:pt x="18288000" y="0"/>
                </a:lnTo>
                <a:lnTo>
                  <a:pt x="18288000" y="3463290"/>
                </a:lnTo>
                <a:lnTo>
                  <a:pt x="0" y="3463290"/>
                </a:lnTo>
                <a:lnTo>
                  <a:pt x="0" y="0"/>
                </a:lnTo>
                <a:close/>
              </a:path>
            </a:pathLst>
          </a:custGeom>
          <a:blipFill>
            <a:blip r:embed="rId2"/>
            <a:stretch>
              <a:fillRect l="0" t="0" r="0" b="0"/>
            </a:stretch>
          </a:blipFill>
        </p:spPr>
      </p:sp>
      <p:sp>
        <p:nvSpPr>
          <p:cNvPr name="TextBox 3" id="3"/>
          <p:cNvSpPr txBox="true"/>
          <p:nvPr/>
        </p:nvSpPr>
        <p:spPr>
          <a:xfrm rot="0">
            <a:off x="1448701" y="3537340"/>
            <a:ext cx="14424753" cy="2872372"/>
          </a:xfrm>
          <a:prstGeom prst="rect">
            <a:avLst/>
          </a:prstGeom>
        </p:spPr>
        <p:txBody>
          <a:bodyPr anchor="t" rtlCol="false" tIns="0" lIns="0" bIns="0" rIns="0">
            <a:spAutoFit/>
          </a:bodyPr>
          <a:lstStyle/>
          <a:p>
            <a:pPr algn="just" marL="622916" indent="-311458" lvl="1">
              <a:lnSpc>
                <a:spcPts val="4616"/>
              </a:lnSpc>
              <a:buFont typeface="Arial"/>
              <a:buChar char="•"/>
            </a:pPr>
            <a:r>
              <a:rPr lang="en-US" sz="2885">
                <a:solidFill>
                  <a:srgbClr val="604329"/>
                </a:solidFill>
                <a:latin typeface="Open Sans Light"/>
              </a:rPr>
              <a:t>The hyperparameters are evaluated based on the losses of the model predictions, viz. the hyperparameters are set on the model, the model is trained on the data, and the performance of the model is evaluated based on the loss function. </a:t>
            </a:r>
          </a:p>
          <a:p>
            <a:pPr algn="just" marL="622916" indent="-311458" lvl="1">
              <a:lnSpc>
                <a:spcPts val="4616"/>
              </a:lnSpc>
              <a:buFont typeface="Arial"/>
              <a:buChar char="•"/>
            </a:pPr>
            <a:r>
              <a:rPr lang="en-US" sz="2885">
                <a:solidFill>
                  <a:srgbClr val="604329"/>
                </a:solidFill>
                <a:latin typeface="Open Sans Light"/>
              </a:rPr>
              <a:t>These steps are followed iteratively to find the optimal set of hyperparameters. As said earlier we might or might not end up with a globally optimal solution.</a:t>
            </a:r>
          </a:p>
        </p:txBody>
      </p:sp>
      <p:sp>
        <p:nvSpPr>
          <p:cNvPr name="Freeform 4" id="4"/>
          <p:cNvSpPr/>
          <p:nvPr/>
        </p:nvSpPr>
        <p:spPr>
          <a:xfrm flipH="true" flipV="false" rot="-157637">
            <a:off x="14903977" y="4398487"/>
            <a:ext cx="5934833" cy="9327832"/>
          </a:xfrm>
          <a:custGeom>
            <a:avLst/>
            <a:gdLst/>
            <a:ahLst/>
            <a:cxnLst/>
            <a:rect r="r" b="b" t="t" l="l"/>
            <a:pathLst>
              <a:path h="9327832" w="5934833">
                <a:moveTo>
                  <a:pt x="5934833" y="0"/>
                </a:moveTo>
                <a:lnTo>
                  <a:pt x="0" y="0"/>
                </a:lnTo>
                <a:lnTo>
                  <a:pt x="0" y="9327832"/>
                </a:lnTo>
                <a:lnTo>
                  <a:pt x="5934833" y="9327832"/>
                </a:lnTo>
                <a:lnTo>
                  <a:pt x="5934833" y="0"/>
                </a:lnTo>
                <a:close/>
              </a:path>
            </a:pathLst>
          </a:custGeom>
          <a:blipFill>
            <a:blip r:embed="rId3"/>
            <a:stretch>
              <a:fillRect l="0" t="0" r="0" b="0"/>
            </a:stretch>
          </a:blipFill>
        </p:spPr>
      </p:sp>
      <p:sp>
        <p:nvSpPr>
          <p:cNvPr name="Freeform 5" id="5"/>
          <p:cNvSpPr/>
          <p:nvPr/>
        </p:nvSpPr>
        <p:spPr>
          <a:xfrm flipH="false" flipV="false" rot="9665131">
            <a:off x="-2348986" y="-3324696"/>
            <a:ext cx="5334291" cy="7160122"/>
          </a:xfrm>
          <a:custGeom>
            <a:avLst/>
            <a:gdLst/>
            <a:ahLst/>
            <a:cxnLst/>
            <a:rect r="r" b="b" t="t" l="l"/>
            <a:pathLst>
              <a:path h="7160122" w="5334291">
                <a:moveTo>
                  <a:pt x="0" y="0"/>
                </a:moveTo>
                <a:lnTo>
                  <a:pt x="5334291" y="0"/>
                </a:lnTo>
                <a:lnTo>
                  <a:pt x="5334291" y="7160122"/>
                </a:lnTo>
                <a:lnTo>
                  <a:pt x="0" y="7160122"/>
                </a:lnTo>
                <a:lnTo>
                  <a:pt x="0" y="0"/>
                </a:lnTo>
                <a:close/>
              </a:path>
            </a:pathLst>
          </a:custGeom>
          <a:blipFill>
            <a:blip r:embed="rId4"/>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6302" y="2627345"/>
            <a:ext cx="17555397" cy="7356291"/>
          </a:xfrm>
          <a:custGeom>
            <a:avLst/>
            <a:gdLst/>
            <a:ahLst/>
            <a:cxnLst/>
            <a:rect r="r" b="b" t="t" l="l"/>
            <a:pathLst>
              <a:path h="7356291" w="17555397">
                <a:moveTo>
                  <a:pt x="0" y="0"/>
                </a:moveTo>
                <a:lnTo>
                  <a:pt x="17555396" y="0"/>
                </a:lnTo>
                <a:lnTo>
                  <a:pt x="17555396" y="7356291"/>
                </a:lnTo>
                <a:lnTo>
                  <a:pt x="0" y="7356291"/>
                </a:lnTo>
                <a:lnTo>
                  <a:pt x="0" y="0"/>
                </a:lnTo>
                <a:close/>
              </a:path>
            </a:pathLst>
          </a:custGeom>
          <a:blipFill>
            <a:blip r:embed="rId2"/>
            <a:stretch>
              <a:fillRect l="0" t="0" r="0" b="0"/>
            </a:stretch>
          </a:blipFill>
        </p:spPr>
      </p:sp>
      <p:sp>
        <p:nvSpPr>
          <p:cNvPr name="TextBox 3" id="3"/>
          <p:cNvSpPr txBox="true"/>
          <p:nvPr/>
        </p:nvSpPr>
        <p:spPr>
          <a:xfrm rot="0">
            <a:off x="0" y="623570"/>
            <a:ext cx="17571939" cy="715011"/>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Arimo"/>
              </a:rPr>
              <a:t>W</a:t>
            </a:r>
            <a:r>
              <a:rPr lang="en-US" sz="4099">
                <a:solidFill>
                  <a:srgbClr val="000000"/>
                </a:solidFill>
                <a:latin typeface="Arimo"/>
              </a:rPr>
              <a:t>ith each different set of hyperparameters will give different results</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95533" y="1420731"/>
            <a:ext cx="14316265" cy="8457099"/>
          </a:xfrm>
          <a:custGeom>
            <a:avLst/>
            <a:gdLst/>
            <a:ahLst/>
            <a:cxnLst/>
            <a:rect r="r" b="b" t="t" l="l"/>
            <a:pathLst>
              <a:path h="8457099" w="14316265">
                <a:moveTo>
                  <a:pt x="0" y="0"/>
                </a:moveTo>
                <a:lnTo>
                  <a:pt x="14316265" y="0"/>
                </a:lnTo>
                <a:lnTo>
                  <a:pt x="14316265" y="8457099"/>
                </a:lnTo>
                <a:lnTo>
                  <a:pt x="0" y="8457099"/>
                </a:lnTo>
                <a:lnTo>
                  <a:pt x="0" y="0"/>
                </a:lnTo>
                <a:close/>
              </a:path>
            </a:pathLst>
          </a:custGeom>
          <a:blipFill>
            <a:blip r:embed="rId2"/>
            <a:stretch>
              <a:fillRect l="0" t="0" r="0" b="0"/>
            </a:stretch>
          </a:blipFill>
        </p:spPr>
      </p:sp>
      <p:sp>
        <p:nvSpPr>
          <p:cNvPr name="TextBox 3" id="3"/>
          <p:cNvSpPr txBox="true"/>
          <p:nvPr/>
        </p:nvSpPr>
        <p:spPr>
          <a:xfrm rot="0">
            <a:off x="157344" y="313689"/>
            <a:ext cx="17571939" cy="715011"/>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Arimo"/>
              </a:rPr>
              <a:t>The hyperparameters of deep learning models may need to be optimized</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80751" y="1954439"/>
            <a:ext cx="12583233" cy="7959067"/>
          </a:xfrm>
          <a:custGeom>
            <a:avLst/>
            <a:gdLst/>
            <a:ahLst/>
            <a:cxnLst/>
            <a:rect r="r" b="b" t="t" l="l"/>
            <a:pathLst>
              <a:path h="7959067" w="12583233">
                <a:moveTo>
                  <a:pt x="0" y="0"/>
                </a:moveTo>
                <a:lnTo>
                  <a:pt x="12583233" y="0"/>
                </a:lnTo>
                <a:lnTo>
                  <a:pt x="12583233" y="7959067"/>
                </a:lnTo>
                <a:lnTo>
                  <a:pt x="0" y="7959067"/>
                </a:lnTo>
                <a:lnTo>
                  <a:pt x="0" y="0"/>
                </a:lnTo>
                <a:close/>
              </a:path>
            </a:pathLst>
          </a:custGeom>
          <a:blipFill>
            <a:blip r:embed="rId2"/>
            <a:stretch>
              <a:fillRect l="0" t="0" r="0" b="0"/>
            </a:stretch>
          </a:blipFill>
        </p:spPr>
      </p:sp>
      <p:sp>
        <p:nvSpPr>
          <p:cNvPr name="TextBox 3" id="3"/>
          <p:cNvSpPr txBox="true"/>
          <p:nvPr/>
        </p:nvSpPr>
        <p:spPr>
          <a:xfrm rot="0">
            <a:off x="157344" y="313689"/>
            <a:ext cx="17571939" cy="1438911"/>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Arimo"/>
              </a:rPr>
              <a:t>To find the best set of hyperparameters for a deep learning model, we can follow two approaches: manual tuning and automatic tuning.</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2395" y="1841364"/>
            <a:ext cx="17003209" cy="5234168"/>
          </a:xfrm>
          <a:custGeom>
            <a:avLst/>
            <a:gdLst/>
            <a:ahLst/>
            <a:cxnLst/>
            <a:rect r="r" b="b" t="t" l="l"/>
            <a:pathLst>
              <a:path h="5234168" w="17003209">
                <a:moveTo>
                  <a:pt x="0" y="0"/>
                </a:moveTo>
                <a:lnTo>
                  <a:pt x="17003210" y="0"/>
                </a:lnTo>
                <a:lnTo>
                  <a:pt x="17003210" y="5234168"/>
                </a:lnTo>
                <a:lnTo>
                  <a:pt x="0" y="5234168"/>
                </a:lnTo>
                <a:lnTo>
                  <a:pt x="0" y="0"/>
                </a:lnTo>
                <a:close/>
              </a:path>
            </a:pathLst>
          </a:custGeom>
          <a:blipFill>
            <a:blip r:embed="rId2"/>
            <a:stretch>
              <a:fillRect l="0" t="0" r="0" b="0"/>
            </a:stretch>
          </a:blipFill>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flipH="false" flipV="false">
            <a:off x="0" y="0"/>
            <a:ext cx="18288000" cy="10287000"/>
          </a:xfrm>
          <a:prstGeom prst="rect">
            <a:avLst/>
          </a:prstGeom>
        </p:spPr>
      </p:pic>
      <p:sp>
        <p:nvSpPr>
          <p:cNvPr name="Freeform 3" id="3"/>
          <p:cNvSpPr/>
          <p:nvPr/>
        </p:nvSpPr>
        <p:spPr>
          <a:xfrm flipH="false" flipV="false" rot="1213173">
            <a:off x="-3599792" y="3493167"/>
            <a:ext cx="5334291" cy="7160122"/>
          </a:xfrm>
          <a:custGeom>
            <a:avLst/>
            <a:gdLst/>
            <a:ahLst/>
            <a:cxnLst/>
            <a:rect r="r" b="b" t="t" l="l"/>
            <a:pathLst>
              <a:path h="7160122" w="5334291">
                <a:moveTo>
                  <a:pt x="0" y="0"/>
                </a:moveTo>
                <a:lnTo>
                  <a:pt x="5334291" y="0"/>
                </a:lnTo>
                <a:lnTo>
                  <a:pt x="5334291" y="7160122"/>
                </a:lnTo>
                <a:lnTo>
                  <a:pt x="0" y="7160122"/>
                </a:lnTo>
                <a:lnTo>
                  <a:pt x="0" y="0"/>
                </a:lnTo>
                <a:close/>
              </a:path>
            </a:pathLst>
          </a:custGeom>
          <a:blipFill>
            <a:blip r:embed="rId3"/>
            <a:stretch>
              <a:fillRect l="0" t="0" r="0" b="0"/>
            </a:stretch>
          </a:blipFill>
        </p:spPr>
      </p:sp>
      <p:sp>
        <p:nvSpPr>
          <p:cNvPr name="Freeform 4" id="4"/>
          <p:cNvSpPr/>
          <p:nvPr/>
        </p:nvSpPr>
        <p:spPr>
          <a:xfrm flipH="true" flipV="false" rot="-157637">
            <a:off x="14494424" y="4398487"/>
            <a:ext cx="5934833" cy="9327832"/>
          </a:xfrm>
          <a:custGeom>
            <a:avLst/>
            <a:gdLst/>
            <a:ahLst/>
            <a:cxnLst/>
            <a:rect r="r" b="b" t="t" l="l"/>
            <a:pathLst>
              <a:path h="9327832" w="5934833">
                <a:moveTo>
                  <a:pt x="5934833" y="0"/>
                </a:moveTo>
                <a:lnTo>
                  <a:pt x="0" y="0"/>
                </a:lnTo>
                <a:lnTo>
                  <a:pt x="0" y="9327832"/>
                </a:lnTo>
                <a:lnTo>
                  <a:pt x="5934833" y="9327832"/>
                </a:lnTo>
                <a:lnTo>
                  <a:pt x="5934833" y="0"/>
                </a:lnTo>
                <a:close/>
              </a:path>
            </a:pathLst>
          </a:custGeom>
          <a:blipFill>
            <a:blip r:embed="rId4"/>
            <a:stretch>
              <a:fillRect l="0" t="0" r="0" b="0"/>
            </a:stretch>
          </a:blipFill>
        </p:spPr>
      </p:sp>
      <p:sp>
        <p:nvSpPr>
          <p:cNvPr name="TextBox 5" id="5"/>
          <p:cNvSpPr txBox="true"/>
          <p:nvPr/>
        </p:nvSpPr>
        <p:spPr>
          <a:xfrm rot="0">
            <a:off x="2120634" y="2649099"/>
            <a:ext cx="14046732" cy="5689954"/>
          </a:xfrm>
          <a:prstGeom prst="rect">
            <a:avLst/>
          </a:prstGeom>
        </p:spPr>
        <p:txBody>
          <a:bodyPr anchor="t" rtlCol="false" tIns="0" lIns="0" bIns="0" rIns="0">
            <a:spAutoFit/>
          </a:bodyPr>
          <a:lstStyle/>
          <a:p>
            <a:pPr algn="just">
              <a:lnSpc>
                <a:spcPts val="5050"/>
              </a:lnSpc>
            </a:pPr>
            <a:r>
              <a:rPr lang="en-US" sz="2919">
                <a:solidFill>
                  <a:srgbClr val="000000"/>
                </a:solidFill>
                <a:latin typeface="Canva Sans 2"/>
              </a:rPr>
              <a:t>Keras Tuner is an open-source library developed by the Keras team. It provides tools for searching and tuning the hyperparameters of deep learning models, such as the network architecture, the number of layers, the number of computational units, the learning rate, etc. </a:t>
            </a:r>
          </a:p>
          <a:p>
            <a:pPr algn="just">
              <a:lnSpc>
                <a:spcPts val="5050"/>
              </a:lnSpc>
            </a:pPr>
            <a:r>
              <a:rPr lang="en-US" sz="2919">
                <a:solidFill>
                  <a:srgbClr val="000000"/>
                </a:solidFill>
                <a:latin typeface="Canva Sans 2"/>
              </a:rPr>
              <a:t>The KerasTuner library enables the exploration of various hyperparameter configurations to find the best set of values. It automates the process of hyperparameter tuning and assists in determining the optimal hyperparameter values for a given deep learning model.</a:t>
            </a:r>
          </a:p>
          <a:p>
            <a:pPr algn="just">
              <a:lnSpc>
                <a:spcPts val="5050"/>
              </a:lnSpc>
            </a:pPr>
          </a:p>
        </p:txBody>
      </p:sp>
      <p:sp>
        <p:nvSpPr>
          <p:cNvPr name="TextBox 6" id="6"/>
          <p:cNvSpPr txBox="true"/>
          <p:nvPr/>
        </p:nvSpPr>
        <p:spPr>
          <a:xfrm rot="0">
            <a:off x="-1165979" y="108571"/>
            <a:ext cx="19453979" cy="2131442"/>
          </a:xfrm>
          <a:prstGeom prst="rect">
            <a:avLst/>
          </a:prstGeom>
        </p:spPr>
        <p:txBody>
          <a:bodyPr anchor="t" rtlCol="false" tIns="0" lIns="0" bIns="0" rIns="0">
            <a:spAutoFit/>
          </a:bodyPr>
          <a:lstStyle/>
          <a:p>
            <a:pPr algn="ctr">
              <a:lnSpc>
                <a:spcPts val="17479"/>
              </a:lnSpc>
            </a:pPr>
            <a:r>
              <a:rPr lang="en-US" sz="12485">
                <a:solidFill>
                  <a:srgbClr val="FF914D"/>
                </a:solidFill>
                <a:latin typeface="Canva Sans 2 Bold"/>
              </a:rPr>
              <a:t>KerasTuner</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823710"/>
            <a:ext cx="18288000" cy="3463290"/>
          </a:xfrm>
          <a:custGeom>
            <a:avLst/>
            <a:gdLst/>
            <a:ahLst/>
            <a:cxnLst/>
            <a:rect r="r" b="b" t="t" l="l"/>
            <a:pathLst>
              <a:path h="3463290" w="18288000">
                <a:moveTo>
                  <a:pt x="0" y="0"/>
                </a:moveTo>
                <a:lnTo>
                  <a:pt x="18288000" y="0"/>
                </a:lnTo>
                <a:lnTo>
                  <a:pt x="18288000" y="3463290"/>
                </a:lnTo>
                <a:lnTo>
                  <a:pt x="0" y="3463290"/>
                </a:lnTo>
                <a:lnTo>
                  <a:pt x="0" y="0"/>
                </a:lnTo>
                <a:close/>
              </a:path>
            </a:pathLst>
          </a:custGeom>
          <a:blipFill>
            <a:blip r:embed="rId2"/>
            <a:stretch>
              <a:fillRect l="0" t="0" r="0" b="0"/>
            </a:stretch>
          </a:blipFill>
        </p:spPr>
      </p:sp>
      <p:sp>
        <p:nvSpPr>
          <p:cNvPr name="TextBox 3" id="3"/>
          <p:cNvSpPr txBox="true"/>
          <p:nvPr/>
        </p:nvSpPr>
        <p:spPr>
          <a:xfrm rot="0">
            <a:off x="3033232" y="-95250"/>
            <a:ext cx="14838162" cy="5423028"/>
          </a:xfrm>
          <a:prstGeom prst="rect">
            <a:avLst/>
          </a:prstGeom>
        </p:spPr>
        <p:txBody>
          <a:bodyPr anchor="t" rtlCol="false" tIns="0" lIns="0" bIns="0" rIns="0">
            <a:spAutoFit/>
          </a:bodyPr>
          <a:lstStyle/>
          <a:p>
            <a:pPr algn="ctr">
              <a:lnSpc>
                <a:spcPts val="6291"/>
              </a:lnSpc>
            </a:pPr>
            <a:r>
              <a:rPr lang="en-US" sz="4399">
                <a:solidFill>
                  <a:srgbClr val="3B4B95"/>
                </a:solidFill>
                <a:latin typeface="Alex Brush"/>
              </a:rPr>
              <a:t>Choice method</a:t>
            </a:r>
          </a:p>
          <a:p>
            <a:pPr algn="just">
              <a:lnSpc>
                <a:spcPts val="4575"/>
              </a:lnSpc>
            </a:pPr>
            <a:r>
              <a:rPr lang="en-US" sz="3199">
                <a:solidFill>
                  <a:srgbClr val="FF914D"/>
                </a:solidFill>
                <a:latin typeface="Open Sans Light Italics"/>
              </a:rPr>
              <a:t>Arguments</a:t>
            </a:r>
          </a:p>
          <a:p>
            <a:pPr algn="just" marL="690879" indent="-345439" lvl="1">
              <a:lnSpc>
                <a:spcPts val="4575"/>
              </a:lnSpc>
              <a:buFont typeface="Arial"/>
              <a:buChar char="•"/>
            </a:pPr>
            <a:r>
              <a:rPr lang="en-US" sz="3199">
                <a:solidFill>
                  <a:srgbClr val="604329"/>
                </a:solidFill>
                <a:latin typeface="Cardo Light"/>
              </a:rPr>
              <a:t>name: A string. the name of parameter. Must be unique for each HyperParameter instance in the search space.</a:t>
            </a:r>
          </a:p>
          <a:p>
            <a:pPr algn="just" marL="690879" indent="-345439" lvl="1">
              <a:lnSpc>
                <a:spcPts val="4575"/>
              </a:lnSpc>
              <a:buFont typeface="Arial"/>
              <a:buChar char="•"/>
            </a:pPr>
            <a:r>
              <a:rPr lang="en-US" sz="3199">
                <a:solidFill>
                  <a:srgbClr val="604329"/>
                </a:solidFill>
                <a:latin typeface="Cardo Light"/>
              </a:rPr>
              <a:t>values: A list of possible values. Values must be int, float, str, or bool. All values must be of the same type.</a:t>
            </a:r>
          </a:p>
          <a:p>
            <a:pPr algn="just">
              <a:lnSpc>
                <a:spcPts val="4575"/>
              </a:lnSpc>
            </a:pPr>
          </a:p>
          <a:p>
            <a:pPr>
              <a:lnSpc>
                <a:spcPts val="4575"/>
              </a:lnSpc>
            </a:pPr>
          </a:p>
          <a:p>
            <a:pPr>
              <a:lnSpc>
                <a:spcPts val="4575"/>
              </a:lnSpc>
            </a:pPr>
          </a:p>
        </p:txBody>
      </p:sp>
      <p:sp>
        <p:nvSpPr>
          <p:cNvPr name="Freeform 4" id="4"/>
          <p:cNvSpPr/>
          <p:nvPr/>
        </p:nvSpPr>
        <p:spPr>
          <a:xfrm flipH="true" flipV="false" rot="-157637">
            <a:off x="14903977" y="4398487"/>
            <a:ext cx="5934833" cy="9327832"/>
          </a:xfrm>
          <a:custGeom>
            <a:avLst/>
            <a:gdLst/>
            <a:ahLst/>
            <a:cxnLst/>
            <a:rect r="r" b="b" t="t" l="l"/>
            <a:pathLst>
              <a:path h="9327832" w="5934833">
                <a:moveTo>
                  <a:pt x="5934833" y="0"/>
                </a:moveTo>
                <a:lnTo>
                  <a:pt x="0" y="0"/>
                </a:lnTo>
                <a:lnTo>
                  <a:pt x="0" y="9327832"/>
                </a:lnTo>
                <a:lnTo>
                  <a:pt x="5934833" y="9327832"/>
                </a:lnTo>
                <a:lnTo>
                  <a:pt x="5934833" y="0"/>
                </a:lnTo>
                <a:close/>
              </a:path>
            </a:pathLst>
          </a:custGeom>
          <a:blipFill>
            <a:blip r:embed="rId3"/>
            <a:stretch>
              <a:fillRect l="0" t="0" r="0" b="0"/>
            </a:stretch>
          </a:blipFill>
        </p:spPr>
      </p:sp>
      <p:sp>
        <p:nvSpPr>
          <p:cNvPr name="Freeform 5" id="5"/>
          <p:cNvSpPr/>
          <p:nvPr/>
        </p:nvSpPr>
        <p:spPr>
          <a:xfrm flipH="false" flipV="false" rot="9665131">
            <a:off x="-2348986" y="-3324696"/>
            <a:ext cx="5334291" cy="7160122"/>
          </a:xfrm>
          <a:custGeom>
            <a:avLst/>
            <a:gdLst/>
            <a:ahLst/>
            <a:cxnLst/>
            <a:rect r="r" b="b" t="t" l="l"/>
            <a:pathLst>
              <a:path h="7160122" w="5334291">
                <a:moveTo>
                  <a:pt x="0" y="0"/>
                </a:moveTo>
                <a:lnTo>
                  <a:pt x="5334291" y="0"/>
                </a:lnTo>
                <a:lnTo>
                  <a:pt x="5334291" y="7160122"/>
                </a:lnTo>
                <a:lnTo>
                  <a:pt x="0" y="7160122"/>
                </a:lnTo>
                <a:lnTo>
                  <a:pt x="0" y="0"/>
                </a:lnTo>
                <a:close/>
              </a:path>
            </a:pathLst>
          </a:custGeom>
          <a:blipFill>
            <a:blip r:embed="rId4"/>
            <a:stretch>
              <a:fillRect l="0" t="0" r="0" b="0"/>
            </a:stretch>
          </a:blipFill>
        </p:spPr>
      </p:sp>
      <p:sp>
        <p:nvSpPr>
          <p:cNvPr name="TextBox 6" id="6"/>
          <p:cNvSpPr txBox="true"/>
          <p:nvPr/>
        </p:nvSpPr>
        <p:spPr>
          <a:xfrm rot="0">
            <a:off x="318159" y="3628959"/>
            <a:ext cx="16018959" cy="8013447"/>
          </a:xfrm>
          <a:prstGeom prst="rect">
            <a:avLst/>
          </a:prstGeom>
        </p:spPr>
        <p:txBody>
          <a:bodyPr anchor="t" rtlCol="false" tIns="0" lIns="0" bIns="0" rIns="0">
            <a:spAutoFit/>
          </a:bodyPr>
          <a:lstStyle/>
          <a:p>
            <a:pPr algn="ctr">
              <a:lnSpc>
                <a:spcPts val="6555"/>
              </a:lnSpc>
            </a:pPr>
            <a:r>
              <a:rPr lang="en-US" sz="4399">
                <a:solidFill>
                  <a:srgbClr val="3B4B95"/>
                </a:solidFill>
                <a:latin typeface="Alex Brush"/>
              </a:rPr>
              <a:t>Float method</a:t>
            </a:r>
          </a:p>
          <a:p>
            <a:pPr algn="just">
              <a:lnSpc>
                <a:spcPts val="4767"/>
              </a:lnSpc>
            </a:pPr>
            <a:r>
              <a:rPr lang="en-US" sz="3199">
                <a:solidFill>
                  <a:srgbClr val="FF914D"/>
                </a:solidFill>
                <a:latin typeface="Open Sans Light Italics"/>
              </a:rPr>
              <a:t>Arguments</a:t>
            </a:r>
          </a:p>
          <a:p>
            <a:pPr algn="just" marL="690879" indent="-345439" lvl="1">
              <a:lnSpc>
                <a:spcPts val="4767"/>
              </a:lnSpc>
              <a:buFont typeface="Arial"/>
              <a:buChar char="•"/>
            </a:pPr>
            <a:r>
              <a:rPr lang="en-US" sz="3199">
                <a:solidFill>
                  <a:srgbClr val="604329"/>
                </a:solidFill>
                <a:latin typeface="Cardo Light"/>
              </a:rPr>
              <a:t>name: A string. the name of parameter. Must be unique for each HyperParameter instance in the search space.</a:t>
            </a:r>
          </a:p>
          <a:p>
            <a:pPr algn="just" marL="690879" indent="-345439" lvl="1">
              <a:lnSpc>
                <a:spcPts val="4767"/>
              </a:lnSpc>
              <a:buFont typeface="Arial"/>
              <a:buChar char="•"/>
            </a:pPr>
            <a:r>
              <a:rPr lang="en-US" sz="3199">
                <a:solidFill>
                  <a:srgbClr val="604329"/>
                </a:solidFill>
                <a:latin typeface="Cardo Light"/>
              </a:rPr>
              <a:t>min_value: Float, the lower bound of the range.</a:t>
            </a:r>
          </a:p>
          <a:p>
            <a:pPr algn="just" marL="690879" indent="-345439" lvl="1">
              <a:lnSpc>
                <a:spcPts val="4767"/>
              </a:lnSpc>
              <a:buFont typeface="Arial"/>
              <a:buChar char="•"/>
            </a:pPr>
            <a:r>
              <a:rPr lang="en-US" sz="3199">
                <a:solidFill>
                  <a:srgbClr val="604329"/>
                </a:solidFill>
                <a:latin typeface="Cardo Light"/>
              </a:rPr>
              <a:t>max_value: Float, the upper bound of the range.</a:t>
            </a:r>
          </a:p>
          <a:p>
            <a:pPr algn="just" marL="690879" indent="-345439" lvl="1">
              <a:lnSpc>
                <a:spcPts val="4767"/>
              </a:lnSpc>
              <a:buFont typeface="Arial"/>
              <a:buChar char="•"/>
            </a:pPr>
            <a:r>
              <a:rPr lang="en-US" sz="3199">
                <a:solidFill>
                  <a:srgbClr val="604329"/>
                </a:solidFill>
                <a:latin typeface="Cardo Light"/>
              </a:rPr>
              <a:t>step: Optional float, the distance between two consecutive samples in the range. If left unspecified, it is possible to sample any value in the interval. If sampling="linear", it will be the minimum additive between two samples. If sampling="log", it will be the minimum multiplier between two samples.</a:t>
            </a:r>
          </a:p>
          <a:p>
            <a:pPr algn="just">
              <a:lnSpc>
                <a:spcPts val="4767"/>
              </a:lnSpc>
            </a:pPr>
          </a:p>
          <a:p>
            <a:pPr>
              <a:lnSpc>
                <a:spcPts val="4767"/>
              </a:lnSpc>
            </a:pPr>
          </a:p>
          <a:p>
            <a:pPr>
              <a:lnSpc>
                <a:spcPts val="4767"/>
              </a:lnSpc>
            </a:pPr>
          </a:p>
        </p:txBody>
      </p:sp>
      <p:sp>
        <p:nvSpPr>
          <p:cNvPr name="Freeform 7" id="7"/>
          <p:cNvSpPr/>
          <p:nvPr/>
        </p:nvSpPr>
        <p:spPr>
          <a:xfrm flipH="false" flipV="false" rot="0">
            <a:off x="5174445" y="787845"/>
            <a:ext cx="12452214" cy="481710"/>
          </a:xfrm>
          <a:custGeom>
            <a:avLst/>
            <a:gdLst/>
            <a:ahLst/>
            <a:cxnLst/>
            <a:rect r="r" b="b" t="t" l="l"/>
            <a:pathLst>
              <a:path h="481710" w="12452214">
                <a:moveTo>
                  <a:pt x="0" y="0"/>
                </a:moveTo>
                <a:lnTo>
                  <a:pt x="12452214" y="0"/>
                </a:lnTo>
                <a:lnTo>
                  <a:pt x="12452214" y="481710"/>
                </a:lnTo>
                <a:lnTo>
                  <a:pt x="0" y="481710"/>
                </a:lnTo>
                <a:lnTo>
                  <a:pt x="0" y="0"/>
                </a:lnTo>
                <a:close/>
              </a:path>
            </a:pathLst>
          </a:custGeom>
          <a:blipFill>
            <a:blip r:embed="rId5"/>
            <a:stretch>
              <a:fillRect l="0" t="0" r="0" b="0"/>
            </a:stretch>
          </a:blipFill>
        </p:spPr>
      </p:sp>
      <p:sp>
        <p:nvSpPr>
          <p:cNvPr name="Freeform 8" id="8"/>
          <p:cNvSpPr/>
          <p:nvPr/>
        </p:nvSpPr>
        <p:spPr>
          <a:xfrm flipH="false" flipV="false" rot="0">
            <a:off x="3356830" y="4536984"/>
            <a:ext cx="11574339" cy="606516"/>
          </a:xfrm>
          <a:custGeom>
            <a:avLst/>
            <a:gdLst/>
            <a:ahLst/>
            <a:cxnLst/>
            <a:rect r="r" b="b" t="t" l="l"/>
            <a:pathLst>
              <a:path h="606516" w="11574339">
                <a:moveTo>
                  <a:pt x="0" y="0"/>
                </a:moveTo>
                <a:lnTo>
                  <a:pt x="11574340" y="0"/>
                </a:lnTo>
                <a:lnTo>
                  <a:pt x="11574340" y="606516"/>
                </a:lnTo>
                <a:lnTo>
                  <a:pt x="0" y="606516"/>
                </a:lnTo>
                <a:lnTo>
                  <a:pt x="0" y="0"/>
                </a:lnTo>
                <a:close/>
              </a:path>
            </a:pathLst>
          </a:custGeom>
          <a:blipFill>
            <a:blip r:embed="rId6"/>
            <a:stretch>
              <a:fillRect l="0" t="0" r="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823710"/>
            <a:ext cx="18288000" cy="3463290"/>
          </a:xfrm>
          <a:custGeom>
            <a:avLst/>
            <a:gdLst/>
            <a:ahLst/>
            <a:cxnLst/>
            <a:rect r="r" b="b" t="t" l="l"/>
            <a:pathLst>
              <a:path h="3463290" w="18288000">
                <a:moveTo>
                  <a:pt x="0" y="0"/>
                </a:moveTo>
                <a:lnTo>
                  <a:pt x="18288000" y="0"/>
                </a:lnTo>
                <a:lnTo>
                  <a:pt x="18288000" y="3463290"/>
                </a:lnTo>
                <a:lnTo>
                  <a:pt x="0" y="3463290"/>
                </a:lnTo>
                <a:lnTo>
                  <a:pt x="0" y="0"/>
                </a:lnTo>
                <a:close/>
              </a:path>
            </a:pathLst>
          </a:custGeom>
          <a:blipFill>
            <a:blip r:embed="rId2"/>
            <a:stretch>
              <a:fillRect l="0" t="0" r="0" b="0"/>
            </a:stretch>
          </a:blipFill>
        </p:spPr>
      </p:sp>
      <p:sp>
        <p:nvSpPr>
          <p:cNvPr name="TextBox 3" id="3"/>
          <p:cNvSpPr txBox="true"/>
          <p:nvPr/>
        </p:nvSpPr>
        <p:spPr>
          <a:xfrm rot="0">
            <a:off x="1518418" y="1894820"/>
            <a:ext cx="14664184" cy="9025859"/>
          </a:xfrm>
          <a:prstGeom prst="rect">
            <a:avLst/>
          </a:prstGeom>
        </p:spPr>
        <p:txBody>
          <a:bodyPr anchor="t" rtlCol="false" tIns="0" lIns="0" bIns="0" rIns="0">
            <a:spAutoFit/>
          </a:bodyPr>
          <a:lstStyle/>
          <a:p>
            <a:pPr algn="ctr">
              <a:lnSpc>
                <a:spcPts val="7500"/>
              </a:lnSpc>
            </a:pPr>
            <a:r>
              <a:rPr lang="en-US" sz="4687">
                <a:solidFill>
                  <a:srgbClr val="3B4B95"/>
                </a:solidFill>
                <a:latin typeface="Alex Brush"/>
              </a:rPr>
              <a:t>Int method</a:t>
            </a:r>
          </a:p>
          <a:p>
            <a:pPr algn="just">
              <a:lnSpc>
                <a:spcPts val="5333"/>
              </a:lnSpc>
            </a:pPr>
            <a:r>
              <a:rPr lang="en-US" sz="3333">
                <a:solidFill>
                  <a:srgbClr val="FF914D"/>
                </a:solidFill>
                <a:latin typeface="Open Sans Light Italics"/>
              </a:rPr>
              <a:t>Arguments</a:t>
            </a:r>
          </a:p>
          <a:p>
            <a:pPr algn="just" marL="719687" indent="-359843" lvl="1">
              <a:lnSpc>
                <a:spcPts val="5333"/>
              </a:lnSpc>
              <a:buFont typeface="Arial"/>
              <a:buChar char="•"/>
            </a:pPr>
            <a:r>
              <a:rPr lang="en-US" sz="3333">
                <a:solidFill>
                  <a:srgbClr val="604329"/>
                </a:solidFill>
                <a:latin typeface="Cardo Light"/>
              </a:rPr>
              <a:t>name: A string. the name of parameter. Must be unique for each HyperParameter instance in the search space.</a:t>
            </a:r>
          </a:p>
          <a:p>
            <a:pPr algn="just" marL="719687" indent="-359843" lvl="1">
              <a:lnSpc>
                <a:spcPts val="5333"/>
              </a:lnSpc>
              <a:buFont typeface="Arial"/>
              <a:buChar char="•"/>
            </a:pPr>
            <a:r>
              <a:rPr lang="en-US" sz="3333">
                <a:solidFill>
                  <a:srgbClr val="604329"/>
                </a:solidFill>
                <a:latin typeface="Cardo Light"/>
              </a:rPr>
              <a:t>min_value: Integer, the lower limit of range, inclusive.</a:t>
            </a:r>
          </a:p>
          <a:p>
            <a:pPr algn="just" marL="719687" indent="-359843" lvl="1">
              <a:lnSpc>
                <a:spcPts val="5333"/>
              </a:lnSpc>
              <a:buFont typeface="Arial"/>
              <a:buChar char="•"/>
            </a:pPr>
            <a:r>
              <a:rPr lang="en-US" sz="3333">
                <a:solidFill>
                  <a:srgbClr val="604329"/>
                </a:solidFill>
                <a:latin typeface="Cardo Light"/>
              </a:rPr>
              <a:t>max_value: Integer, the upper limit of range, inclusive.</a:t>
            </a:r>
          </a:p>
          <a:p>
            <a:pPr algn="just" marL="719687" indent="-359843" lvl="1">
              <a:lnSpc>
                <a:spcPts val="5333"/>
              </a:lnSpc>
              <a:buFont typeface="Arial"/>
              <a:buChar char="•"/>
            </a:pPr>
            <a:r>
              <a:rPr lang="en-US" sz="3333">
                <a:solidFill>
                  <a:srgbClr val="604329"/>
                </a:solidFill>
                <a:latin typeface="Cardo Light"/>
              </a:rPr>
              <a:t>step: Optional integer, the distance between two consecutive samples in the range. If left unspecified, it is possible to sample any integers in the interval. If sampling="linear", it will be the minimum additive between two samples.</a:t>
            </a:r>
          </a:p>
          <a:p>
            <a:pPr algn="just">
              <a:lnSpc>
                <a:spcPts val="5333"/>
              </a:lnSpc>
            </a:pPr>
            <a:r>
              <a:rPr lang="en-US" sz="3333">
                <a:solidFill>
                  <a:srgbClr val="604329"/>
                </a:solidFill>
                <a:latin typeface="Open Sans Light"/>
              </a:rPr>
              <a:t>.</a:t>
            </a:r>
          </a:p>
          <a:p>
            <a:pPr algn="just">
              <a:lnSpc>
                <a:spcPts val="5333"/>
              </a:lnSpc>
            </a:pPr>
          </a:p>
          <a:p>
            <a:pPr algn="just">
              <a:lnSpc>
                <a:spcPts val="5333"/>
              </a:lnSpc>
            </a:pPr>
          </a:p>
          <a:p>
            <a:pPr algn="just">
              <a:lnSpc>
                <a:spcPts val="5333"/>
              </a:lnSpc>
            </a:pPr>
          </a:p>
        </p:txBody>
      </p:sp>
      <p:sp>
        <p:nvSpPr>
          <p:cNvPr name="Freeform 4" id="4"/>
          <p:cNvSpPr/>
          <p:nvPr/>
        </p:nvSpPr>
        <p:spPr>
          <a:xfrm flipH="true" flipV="false" rot="-157637">
            <a:off x="14903977" y="4398487"/>
            <a:ext cx="5934833" cy="9327832"/>
          </a:xfrm>
          <a:custGeom>
            <a:avLst/>
            <a:gdLst/>
            <a:ahLst/>
            <a:cxnLst/>
            <a:rect r="r" b="b" t="t" l="l"/>
            <a:pathLst>
              <a:path h="9327832" w="5934833">
                <a:moveTo>
                  <a:pt x="5934833" y="0"/>
                </a:moveTo>
                <a:lnTo>
                  <a:pt x="0" y="0"/>
                </a:lnTo>
                <a:lnTo>
                  <a:pt x="0" y="9327832"/>
                </a:lnTo>
                <a:lnTo>
                  <a:pt x="5934833" y="9327832"/>
                </a:lnTo>
                <a:lnTo>
                  <a:pt x="5934833" y="0"/>
                </a:lnTo>
                <a:close/>
              </a:path>
            </a:pathLst>
          </a:custGeom>
          <a:blipFill>
            <a:blip r:embed="rId3"/>
            <a:stretch>
              <a:fillRect l="0" t="0" r="0" b="0"/>
            </a:stretch>
          </a:blipFill>
        </p:spPr>
      </p:sp>
      <p:sp>
        <p:nvSpPr>
          <p:cNvPr name="Freeform 5" id="5"/>
          <p:cNvSpPr/>
          <p:nvPr/>
        </p:nvSpPr>
        <p:spPr>
          <a:xfrm flipH="false" flipV="false" rot="9665131">
            <a:off x="-2348986" y="-3324696"/>
            <a:ext cx="5334291" cy="7160122"/>
          </a:xfrm>
          <a:custGeom>
            <a:avLst/>
            <a:gdLst/>
            <a:ahLst/>
            <a:cxnLst/>
            <a:rect r="r" b="b" t="t" l="l"/>
            <a:pathLst>
              <a:path h="7160122" w="5334291">
                <a:moveTo>
                  <a:pt x="0" y="0"/>
                </a:moveTo>
                <a:lnTo>
                  <a:pt x="5334291" y="0"/>
                </a:lnTo>
                <a:lnTo>
                  <a:pt x="5334291" y="7160122"/>
                </a:lnTo>
                <a:lnTo>
                  <a:pt x="0" y="7160122"/>
                </a:lnTo>
                <a:lnTo>
                  <a:pt x="0" y="0"/>
                </a:lnTo>
                <a:close/>
              </a:path>
            </a:pathLst>
          </a:custGeom>
          <a:blipFill>
            <a:blip r:embed="rId4"/>
            <a:stretch>
              <a:fillRect l="0" t="0" r="0" b="0"/>
            </a:stretch>
          </a:blipFill>
        </p:spPr>
      </p:sp>
      <p:sp>
        <p:nvSpPr>
          <p:cNvPr name="Freeform 6" id="6"/>
          <p:cNvSpPr/>
          <p:nvPr/>
        </p:nvSpPr>
        <p:spPr>
          <a:xfrm flipH="false" flipV="false" rot="0">
            <a:off x="4318115" y="2909436"/>
            <a:ext cx="12028130" cy="555922"/>
          </a:xfrm>
          <a:custGeom>
            <a:avLst/>
            <a:gdLst/>
            <a:ahLst/>
            <a:cxnLst/>
            <a:rect r="r" b="b" t="t" l="l"/>
            <a:pathLst>
              <a:path h="555922" w="12028130">
                <a:moveTo>
                  <a:pt x="0" y="0"/>
                </a:moveTo>
                <a:lnTo>
                  <a:pt x="12028130" y="0"/>
                </a:lnTo>
                <a:lnTo>
                  <a:pt x="12028130" y="555922"/>
                </a:lnTo>
                <a:lnTo>
                  <a:pt x="0" y="555922"/>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858562" y="2858562"/>
            <a:ext cx="10287000" cy="4569876"/>
          </a:xfrm>
          <a:custGeom>
            <a:avLst/>
            <a:gdLst/>
            <a:ahLst/>
            <a:cxnLst/>
            <a:rect r="r" b="b" t="t" l="l"/>
            <a:pathLst>
              <a:path h="4569876" w="10287000">
                <a:moveTo>
                  <a:pt x="0" y="0"/>
                </a:moveTo>
                <a:lnTo>
                  <a:pt x="10287000" y="0"/>
                </a:lnTo>
                <a:lnTo>
                  <a:pt x="10287000" y="4569876"/>
                </a:lnTo>
                <a:lnTo>
                  <a:pt x="0" y="4569876"/>
                </a:lnTo>
                <a:lnTo>
                  <a:pt x="0" y="0"/>
                </a:lnTo>
                <a:close/>
              </a:path>
            </a:pathLst>
          </a:custGeom>
          <a:blipFill>
            <a:blip r:embed="rId2"/>
            <a:stretch>
              <a:fillRect l="0" t="0" r="-114837" b="-100092"/>
            </a:stretch>
          </a:blipFill>
        </p:spPr>
      </p:sp>
      <p:sp>
        <p:nvSpPr>
          <p:cNvPr name="Freeform 3" id="3"/>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10800000">
            <a:off x="16994475" y="3709109"/>
            <a:ext cx="9525" cy="2740991"/>
          </a:xfrm>
          <a:prstGeom prst="rect">
            <a:avLst/>
          </a:prstGeom>
          <a:solidFill>
            <a:srgbClr val="343434"/>
          </a:solidFill>
        </p:spPr>
      </p:sp>
      <p:sp>
        <p:nvSpPr>
          <p:cNvPr name="Freeform 5" id="5"/>
          <p:cNvSpPr/>
          <p:nvPr/>
        </p:nvSpPr>
        <p:spPr>
          <a:xfrm flipH="false" flipV="false" rot="0">
            <a:off x="5521125" y="2344347"/>
            <a:ext cx="10522101" cy="7942653"/>
          </a:xfrm>
          <a:custGeom>
            <a:avLst/>
            <a:gdLst/>
            <a:ahLst/>
            <a:cxnLst/>
            <a:rect r="r" b="b" t="t" l="l"/>
            <a:pathLst>
              <a:path h="7942653" w="10522101">
                <a:moveTo>
                  <a:pt x="0" y="0"/>
                </a:moveTo>
                <a:lnTo>
                  <a:pt x="10522101" y="0"/>
                </a:lnTo>
                <a:lnTo>
                  <a:pt x="10522101" y="7942653"/>
                </a:lnTo>
                <a:lnTo>
                  <a:pt x="0" y="7942653"/>
                </a:lnTo>
                <a:lnTo>
                  <a:pt x="0" y="0"/>
                </a:lnTo>
                <a:close/>
              </a:path>
            </a:pathLst>
          </a:custGeom>
          <a:blipFill>
            <a:blip r:embed="rId5"/>
            <a:stretch>
              <a:fillRect l="0" t="-6650" r="0" b="0"/>
            </a:stretch>
          </a:blipFill>
        </p:spPr>
      </p:sp>
      <p:sp>
        <p:nvSpPr>
          <p:cNvPr name="Freeform 6" id="6"/>
          <p:cNvSpPr/>
          <p:nvPr/>
        </p:nvSpPr>
        <p:spPr>
          <a:xfrm flipH="false" flipV="false" rot="0">
            <a:off x="5710839" y="429129"/>
            <a:ext cx="10332387" cy="1882181"/>
          </a:xfrm>
          <a:custGeom>
            <a:avLst/>
            <a:gdLst/>
            <a:ahLst/>
            <a:cxnLst/>
            <a:rect r="r" b="b" t="t" l="l"/>
            <a:pathLst>
              <a:path h="1882181" w="10332387">
                <a:moveTo>
                  <a:pt x="0" y="0"/>
                </a:moveTo>
                <a:lnTo>
                  <a:pt x="10332387" y="0"/>
                </a:lnTo>
                <a:lnTo>
                  <a:pt x="10332387" y="1882181"/>
                </a:lnTo>
                <a:lnTo>
                  <a:pt x="0" y="1882181"/>
                </a:lnTo>
                <a:lnTo>
                  <a:pt x="0" y="0"/>
                </a:lnTo>
                <a:close/>
              </a:path>
            </a:pathLst>
          </a:custGeom>
          <a:blipFill>
            <a:blip r:embed="rId6"/>
            <a:stretch>
              <a:fillRect l="0" t="0" r="0" b="0"/>
            </a:stretch>
          </a:blipFill>
        </p:spPr>
      </p:sp>
      <p:sp>
        <p:nvSpPr>
          <p:cNvPr name="TextBox 7" id="7"/>
          <p:cNvSpPr txBox="true"/>
          <p:nvPr/>
        </p:nvSpPr>
        <p:spPr>
          <a:xfrm rot="0">
            <a:off x="1028700" y="0"/>
            <a:ext cx="8386077" cy="1370219"/>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EDA</a:t>
            </a:r>
          </a:p>
        </p:txBody>
      </p:sp>
      <p:sp>
        <p:nvSpPr>
          <p:cNvPr name="TextBox 8" id="8"/>
          <p:cNvSpPr txBox="true"/>
          <p:nvPr/>
        </p:nvSpPr>
        <p:spPr>
          <a:xfrm rot="0">
            <a:off x="648683" y="2277672"/>
            <a:ext cx="2735553" cy="1944369"/>
          </a:xfrm>
          <a:prstGeom prst="rect">
            <a:avLst/>
          </a:prstGeom>
        </p:spPr>
        <p:txBody>
          <a:bodyPr anchor="t" rtlCol="false" tIns="0" lIns="0" bIns="0" rIns="0">
            <a:spAutoFit/>
          </a:bodyPr>
          <a:lstStyle/>
          <a:p>
            <a:pPr algn="ctr">
              <a:lnSpc>
                <a:spcPts val="5180"/>
              </a:lnSpc>
            </a:pPr>
            <a:r>
              <a:rPr lang="en-US" sz="3700">
                <a:solidFill>
                  <a:srgbClr val="343434"/>
                </a:solidFill>
                <a:latin typeface="Canva Sans 1 Bold"/>
              </a:rPr>
              <a:t>The number of Characters</a:t>
            </a:r>
          </a:p>
        </p:txBody>
      </p:sp>
      <p:sp>
        <p:nvSpPr>
          <p:cNvPr name="TextBox 9" id="9"/>
          <p:cNvSpPr txBox="true"/>
          <p:nvPr/>
        </p:nvSpPr>
        <p:spPr>
          <a:xfrm rot="0">
            <a:off x="11071374" y="2678808"/>
            <a:ext cx="4772267" cy="1030301"/>
          </a:xfrm>
          <a:prstGeom prst="rect">
            <a:avLst/>
          </a:prstGeom>
        </p:spPr>
        <p:txBody>
          <a:bodyPr anchor="t" rtlCol="false" tIns="0" lIns="0" bIns="0" rIns="0">
            <a:spAutoFit/>
          </a:bodyPr>
          <a:lstStyle/>
          <a:p>
            <a:pPr algn="ctr">
              <a:lnSpc>
                <a:spcPts val="4199"/>
              </a:lnSpc>
            </a:pPr>
            <a:r>
              <a:rPr lang="en-US" sz="2999">
                <a:solidFill>
                  <a:srgbClr val="343434"/>
                </a:solidFill>
                <a:latin typeface="Canva Sans 1"/>
              </a:rPr>
              <a:t>Green columns : No-Spam</a:t>
            </a:r>
          </a:p>
          <a:p>
            <a:pPr>
              <a:lnSpc>
                <a:spcPts val="4199"/>
              </a:lnSpc>
            </a:pPr>
            <a:r>
              <a:rPr lang="en-US" sz="2999">
                <a:solidFill>
                  <a:srgbClr val="343434"/>
                </a:solidFill>
                <a:latin typeface="Canva Sans 1"/>
              </a:rPr>
              <a:t>Yellow columns: Spam</a:t>
            </a:r>
          </a:p>
        </p:txBody>
      </p:sp>
      <p:sp>
        <p:nvSpPr>
          <p:cNvPr name="Freeform 10" id="10"/>
          <p:cNvSpPr/>
          <p:nvPr/>
        </p:nvSpPr>
        <p:spPr>
          <a:xfrm flipH="false" flipV="false" rot="-5400000">
            <a:off x="13726661" y="2858562"/>
            <a:ext cx="10287000" cy="4569876"/>
          </a:xfrm>
          <a:custGeom>
            <a:avLst/>
            <a:gdLst/>
            <a:ahLst/>
            <a:cxnLst/>
            <a:rect r="r" b="b" t="t" l="l"/>
            <a:pathLst>
              <a:path h="4569876" w="10287000">
                <a:moveTo>
                  <a:pt x="0" y="0"/>
                </a:moveTo>
                <a:lnTo>
                  <a:pt x="10287000" y="0"/>
                </a:lnTo>
                <a:lnTo>
                  <a:pt x="10287000" y="4569876"/>
                </a:lnTo>
                <a:lnTo>
                  <a:pt x="0" y="4569876"/>
                </a:lnTo>
                <a:lnTo>
                  <a:pt x="0" y="0"/>
                </a:lnTo>
                <a:close/>
              </a:path>
            </a:pathLst>
          </a:custGeom>
          <a:blipFill>
            <a:blip r:embed="rId2"/>
            <a:stretch>
              <a:fillRect l="0" t="0" r="-114837" b="-100092"/>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823710"/>
            <a:ext cx="18288000" cy="3463290"/>
          </a:xfrm>
          <a:custGeom>
            <a:avLst/>
            <a:gdLst/>
            <a:ahLst/>
            <a:cxnLst/>
            <a:rect r="r" b="b" t="t" l="l"/>
            <a:pathLst>
              <a:path h="3463290" w="18288000">
                <a:moveTo>
                  <a:pt x="0" y="0"/>
                </a:moveTo>
                <a:lnTo>
                  <a:pt x="18288000" y="0"/>
                </a:lnTo>
                <a:lnTo>
                  <a:pt x="18288000" y="3463290"/>
                </a:lnTo>
                <a:lnTo>
                  <a:pt x="0" y="3463290"/>
                </a:lnTo>
                <a:lnTo>
                  <a:pt x="0" y="0"/>
                </a:lnTo>
                <a:close/>
              </a:path>
            </a:pathLst>
          </a:custGeom>
          <a:blipFill>
            <a:blip r:embed="rId2"/>
            <a:stretch>
              <a:fillRect l="0" t="0" r="0" b="0"/>
            </a:stretch>
          </a:blipFill>
        </p:spPr>
      </p:sp>
      <p:sp>
        <p:nvSpPr>
          <p:cNvPr name="Freeform 3" id="3"/>
          <p:cNvSpPr/>
          <p:nvPr/>
        </p:nvSpPr>
        <p:spPr>
          <a:xfrm flipH="false" flipV="false" rot="0">
            <a:off x="624466" y="1427932"/>
            <a:ext cx="8519534" cy="3715568"/>
          </a:xfrm>
          <a:custGeom>
            <a:avLst/>
            <a:gdLst/>
            <a:ahLst/>
            <a:cxnLst/>
            <a:rect r="r" b="b" t="t" l="l"/>
            <a:pathLst>
              <a:path h="3715568" w="8519534">
                <a:moveTo>
                  <a:pt x="0" y="0"/>
                </a:moveTo>
                <a:lnTo>
                  <a:pt x="8519534" y="0"/>
                </a:lnTo>
                <a:lnTo>
                  <a:pt x="8519534" y="3715568"/>
                </a:lnTo>
                <a:lnTo>
                  <a:pt x="0" y="3715568"/>
                </a:lnTo>
                <a:lnTo>
                  <a:pt x="0" y="0"/>
                </a:lnTo>
                <a:close/>
              </a:path>
            </a:pathLst>
          </a:custGeom>
          <a:blipFill>
            <a:blip r:embed="rId3"/>
            <a:stretch>
              <a:fillRect l="0" t="0" r="0" b="0"/>
            </a:stretch>
          </a:blipFill>
        </p:spPr>
      </p:sp>
      <p:sp>
        <p:nvSpPr>
          <p:cNvPr name="TextBox 4" id="4"/>
          <p:cNvSpPr txBox="true"/>
          <p:nvPr/>
        </p:nvSpPr>
        <p:spPr>
          <a:xfrm rot="0">
            <a:off x="2509950" y="6080016"/>
            <a:ext cx="14115837" cy="1992837"/>
          </a:xfrm>
          <a:prstGeom prst="rect">
            <a:avLst/>
          </a:prstGeom>
        </p:spPr>
        <p:txBody>
          <a:bodyPr anchor="t" rtlCol="false" tIns="0" lIns="0" bIns="0" rIns="0">
            <a:spAutoFit/>
          </a:bodyPr>
          <a:lstStyle/>
          <a:p>
            <a:pPr algn="just">
              <a:lnSpc>
                <a:spcPts val="5333"/>
              </a:lnSpc>
            </a:pPr>
            <a:r>
              <a:rPr lang="en-US" sz="3333">
                <a:solidFill>
                  <a:srgbClr val="604329"/>
                </a:solidFill>
                <a:latin typeface="Open Sans"/>
              </a:rPr>
              <a:t>B</a:t>
            </a:r>
            <a:r>
              <a:rPr lang="en-US" sz="3333">
                <a:solidFill>
                  <a:srgbClr val="604329"/>
                </a:solidFill>
                <a:latin typeface="Open Sans"/>
              </a:rPr>
              <a:t>a</a:t>
            </a:r>
            <a:r>
              <a:rPr lang="en-US" sz="3333">
                <a:solidFill>
                  <a:srgbClr val="604329"/>
                </a:solidFill>
                <a:latin typeface="Open Sans"/>
              </a:rPr>
              <a:t>s</a:t>
            </a:r>
            <a:r>
              <a:rPr lang="en-US" sz="3333">
                <a:solidFill>
                  <a:srgbClr val="604329"/>
                </a:solidFill>
                <a:latin typeface="Open Sans"/>
              </a:rPr>
              <a:t>e</a:t>
            </a:r>
            <a:r>
              <a:rPr lang="en-US" sz="3333">
                <a:solidFill>
                  <a:srgbClr val="604329"/>
                </a:solidFill>
                <a:latin typeface="Open Sans"/>
              </a:rPr>
              <a:t>d</a:t>
            </a:r>
            <a:r>
              <a:rPr lang="en-US" sz="3333">
                <a:solidFill>
                  <a:srgbClr val="604329"/>
                </a:solidFill>
                <a:latin typeface="Open Sans"/>
              </a:rPr>
              <a:t> </a:t>
            </a:r>
            <a:r>
              <a:rPr lang="en-US" sz="3333">
                <a:solidFill>
                  <a:srgbClr val="604329"/>
                </a:solidFill>
                <a:latin typeface="Open Sans"/>
              </a:rPr>
              <a:t>o</a:t>
            </a:r>
            <a:r>
              <a:rPr lang="en-US" sz="3333">
                <a:solidFill>
                  <a:srgbClr val="604329"/>
                </a:solidFill>
                <a:latin typeface="Open Sans"/>
              </a:rPr>
              <a:t>n the resu</a:t>
            </a:r>
            <a:r>
              <a:rPr lang="en-US" sz="3333">
                <a:solidFill>
                  <a:srgbClr val="604329"/>
                </a:solidFill>
                <a:latin typeface="Open Sans"/>
              </a:rPr>
              <a:t>l</a:t>
            </a:r>
            <a:r>
              <a:rPr lang="en-US" sz="3333">
                <a:solidFill>
                  <a:srgbClr val="604329"/>
                </a:solidFill>
                <a:latin typeface="Open Sans"/>
              </a:rPr>
              <a:t>ts</a:t>
            </a:r>
            <a:r>
              <a:rPr lang="en-US" sz="3333">
                <a:solidFill>
                  <a:srgbClr val="604329"/>
                </a:solidFill>
                <a:latin typeface="Open Sans"/>
              </a:rPr>
              <a:t>,</a:t>
            </a:r>
            <a:r>
              <a:rPr lang="en-US" sz="3333">
                <a:solidFill>
                  <a:srgbClr val="604329"/>
                </a:solidFill>
                <a:latin typeface="Open Sans"/>
              </a:rPr>
              <a:t> the </a:t>
            </a:r>
            <a:r>
              <a:rPr lang="en-US" sz="3333">
                <a:solidFill>
                  <a:srgbClr val="604329"/>
                </a:solidFill>
                <a:latin typeface="Open Sans"/>
              </a:rPr>
              <a:t>LSTM</a:t>
            </a:r>
            <a:r>
              <a:rPr lang="en-US" sz="3333">
                <a:solidFill>
                  <a:srgbClr val="604329"/>
                </a:solidFill>
                <a:latin typeface="Open Sans"/>
              </a:rPr>
              <a:t> m</a:t>
            </a:r>
            <a:r>
              <a:rPr lang="en-US" sz="3333">
                <a:solidFill>
                  <a:srgbClr val="604329"/>
                </a:solidFill>
                <a:latin typeface="Open Sans"/>
              </a:rPr>
              <a:t>od</a:t>
            </a:r>
            <a:r>
              <a:rPr lang="en-US" sz="3333">
                <a:solidFill>
                  <a:srgbClr val="604329"/>
                </a:solidFill>
                <a:latin typeface="Open Sans"/>
              </a:rPr>
              <a:t>e</a:t>
            </a:r>
            <a:r>
              <a:rPr lang="en-US" sz="3333">
                <a:solidFill>
                  <a:srgbClr val="604329"/>
                </a:solidFill>
                <a:latin typeface="Open Sans"/>
              </a:rPr>
              <a:t>l</a:t>
            </a:r>
            <a:r>
              <a:rPr lang="en-US" sz="3333">
                <a:solidFill>
                  <a:srgbClr val="604329"/>
                </a:solidFill>
                <a:latin typeface="Open Sans"/>
              </a:rPr>
              <a:t> </a:t>
            </a:r>
            <a:r>
              <a:rPr lang="en-US" sz="3333">
                <a:solidFill>
                  <a:srgbClr val="604329"/>
                </a:solidFill>
                <a:latin typeface="Open Sans"/>
              </a:rPr>
              <a:t>co</a:t>
            </a:r>
            <a:r>
              <a:rPr lang="en-US" sz="3333">
                <a:solidFill>
                  <a:srgbClr val="604329"/>
                </a:solidFill>
                <a:latin typeface="Open Sans"/>
              </a:rPr>
              <a:t>n</a:t>
            </a:r>
            <a:r>
              <a:rPr lang="en-US" sz="3333">
                <a:solidFill>
                  <a:srgbClr val="604329"/>
                </a:solidFill>
                <a:latin typeface="Open Sans"/>
              </a:rPr>
              <a:t>sis</a:t>
            </a:r>
            <a:r>
              <a:rPr lang="en-US" sz="3333">
                <a:solidFill>
                  <a:srgbClr val="604329"/>
                </a:solidFill>
                <a:latin typeface="Open Sans"/>
              </a:rPr>
              <a:t>te</a:t>
            </a:r>
            <a:r>
              <a:rPr lang="en-US" sz="3333">
                <a:solidFill>
                  <a:srgbClr val="604329"/>
                </a:solidFill>
                <a:latin typeface="Open Sans"/>
              </a:rPr>
              <a:t>n</a:t>
            </a:r>
            <a:r>
              <a:rPr lang="en-US" sz="3333">
                <a:solidFill>
                  <a:srgbClr val="604329"/>
                </a:solidFill>
                <a:latin typeface="Open Sans"/>
              </a:rPr>
              <a:t>t</a:t>
            </a:r>
            <a:r>
              <a:rPr lang="en-US" sz="3333">
                <a:solidFill>
                  <a:srgbClr val="604329"/>
                </a:solidFill>
                <a:latin typeface="Open Sans"/>
              </a:rPr>
              <a:t>ly</a:t>
            </a:r>
            <a:r>
              <a:rPr lang="en-US" sz="3333">
                <a:solidFill>
                  <a:srgbClr val="604329"/>
                </a:solidFill>
                <a:latin typeface="Open Sans"/>
              </a:rPr>
              <a:t> o</a:t>
            </a:r>
            <a:r>
              <a:rPr lang="en-US" sz="3333">
                <a:solidFill>
                  <a:srgbClr val="604329"/>
                </a:solidFill>
                <a:latin typeface="Open Sans"/>
              </a:rPr>
              <a:t>utp</a:t>
            </a:r>
            <a:r>
              <a:rPr lang="en-US" sz="3333">
                <a:solidFill>
                  <a:srgbClr val="604329"/>
                </a:solidFill>
                <a:latin typeface="Open Sans"/>
              </a:rPr>
              <a:t>er</a:t>
            </a:r>
            <a:r>
              <a:rPr lang="en-US" sz="3333">
                <a:solidFill>
                  <a:srgbClr val="604329"/>
                </a:solidFill>
                <a:latin typeface="Open Sans"/>
              </a:rPr>
              <a:t>f</a:t>
            </a:r>
            <a:r>
              <a:rPr lang="en-US" sz="3333">
                <a:solidFill>
                  <a:srgbClr val="604329"/>
                </a:solidFill>
                <a:latin typeface="Open Sans"/>
              </a:rPr>
              <a:t>orme</a:t>
            </a:r>
            <a:r>
              <a:rPr lang="en-US" sz="3333">
                <a:solidFill>
                  <a:srgbClr val="604329"/>
                </a:solidFill>
                <a:latin typeface="Open Sans"/>
              </a:rPr>
              <a:t>d</a:t>
            </a:r>
            <a:r>
              <a:rPr lang="en-US" sz="3333">
                <a:solidFill>
                  <a:srgbClr val="604329"/>
                </a:solidFill>
                <a:latin typeface="Open Sans"/>
              </a:rPr>
              <a:t> t</a:t>
            </a:r>
            <a:r>
              <a:rPr lang="en-US" sz="3333">
                <a:solidFill>
                  <a:srgbClr val="604329"/>
                </a:solidFill>
                <a:latin typeface="Open Sans"/>
              </a:rPr>
              <a:t>h</a:t>
            </a:r>
            <a:r>
              <a:rPr lang="en-US" sz="3333">
                <a:solidFill>
                  <a:srgbClr val="604329"/>
                </a:solidFill>
                <a:latin typeface="Open Sans"/>
              </a:rPr>
              <a:t>e </a:t>
            </a:r>
            <a:r>
              <a:rPr lang="en-US" sz="3333">
                <a:solidFill>
                  <a:srgbClr val="604329"/>
                </a:solidFill>
                <a:latin typeface="Open Sans"/>
              </a:rPr>
              <a:t>o</a:t>
            </a:r>
            <a:r>
              <a:rPr lang="en-US" sz="3333">
                <a:solidFill>
                  <a:srgbClr val="604329"/>
                </a:solidFill>
                <a:latin typeface="Open Sans"/>
              </a:rPr>
              <a:t>ther mo</a:t>
            </a:r>
            <a:r>
              <a:rPr lang="en-US" sz="3333">
                <a:solidFill>
                  <a:srgbClr val="604329"/>
                </a:solidFill>
                <a:latin typeface="Open Sans"/>
              </a:rPr>
              <a:t>d</a:t>
            </a:r>
            <a:r>
              <a:rPr lang="en-US" sz="3333">
                <a:solidFill>
                  <a:srgbClr val="604329"/>
                </a:solidFill>
                <a:latin typeface="Open Sans"/>
              </a:rPr>
              <a:t>els in ter</a:t>
            </a:r>
            <a:r>
              <a:rPr lang="en-US" sz="3333">
                <a:solidFill>
                  <a:srgbClr val="604329"/>
                </a:solidFill>
                <a:latin typeface="Open Sans"/>
              </a:rPr>
              <a:t>m</a:t>
            </a:r>
            <a:r>
              <a:rPr lang="en-US" sz="3333">
                <a:solidFill>
                  <a:srgbClr val="604329"/>
                </a:solidFill>
                <a:latin typeface="Open Sans"/>
              </a:rPr>
              <a:t>s o</a:t>
            </a:r>
            <a:r>
              <a:rPr lang="en-US" sz="3333">
                <a:solidFill>
                  <a:srgbClr val="604329"/>
                </a:solidFill>
                <a:latin typeface="Open Sans"/>
              </a:rPr>
              <a:t>f</a:t>
            </a:r>
            <a:r>
              <a:rPr lang="en-US" sz="3333">
                <a:solidFill>
                  <a:srgbClr val="604329"/>
                </a:solidFill>
                <a:latin typeface="Open Sans"/>
              </a:rPr>
              <a:t> </a:t>
            </a:r>
            <a:r>
              <a:rPr lang="en-US" sz="3333">
                <a:solidFill>
                  <a:srgbClr val="604329"/>
                </a:solidFill>
                <a:latin typeface="Open Sans"/>
              </a:rPr>
              <a:t>A</a:t>
            </a:r>
            <a:r>
              <a:rPr lang="en-US" sz="3333">
                <a:solidFill>
                  <a:srgbClr val="604329"/>
                </a:solidFill>
                <a:latin typeface="Open Sans"/>
              </a:rPr>
              <a:t>ccura</a:t>
            </a:r>
            <a:r>
              <a:rPr lang="en-US" sz="3333">
                <a:solidFill>
                  <a:srgbClr val="604329"/>
                </a:solidFill>
                <a:latin typeface="Open Sans"/>
              </a:rPr>
              <a:t>cy</a:t>
            </a:r>
            <a:r>
              <a:rPr lang="en-US" sz="3333">
                <a:solidFill>
                  <a:srgbClr val="604329"/>
                </a:solidFill>
                <a:latin typeface="Open Sans"/>
              </a:rPr>
              <a:t> sco</a:t>
            </a:r>
            <a:r>
              <a:rPr lang="en-US" sz="3333">
                <a:solidFill>
                  <a:srgbClr val="604329"/>
                </a:solidFill>
                <a:latin typeface="Open Sans"/>
              </a:rPr>
              <a:t>r</a:t>
            </a:r>
            <a:r>
              <a:rPr lang="en-US" sz="3333">
                <a:solidFill>
                  <a:srgbClr val="604329"/>
                </a:solidFill>
                <a:latin typeface="Open Sans"/>
              </a:rPr>
              <a:t>e an</a:t>
            </a:r>
            <a:r>
              <a:rPr lang="en-US" sz="3333">
                <a:solidFill>
                  <a:srgbClr val="604329"/>
                </a:solidFill>
                <a:latin typeface="Open Sans"/>
              </a:rPr>
              <a:t>d</a:t>
            </a:r>
            <a:r>
              <a:rPr lang="en-US" sz="3333">
                <a:solidFill>
                  <a:srgbClr val="604329"/>
                </a:solidFill>
                <a:latin typeface="Open Sans"/>
              </a:rPr>
              <a:t> </a:t>
            </a:r>
            <a:r>
              <a:rPr lang="en-US" sz="3333">
                <a:solidFill>
                  <a:srgbClr val="604329"/>
                </a:solidFill>
                <a:latin typeface="Open Sans"/>
              </a:rPr>
              <a:t>F1-Mac</a:t>
            </a:r>
            <a:r>
              <a:rPr lang="en-US" sz="3333">
                <a:solidFill>
                  <a:srgbClr val="604329"/>
                </a:solidFill>
                <a:latin typeface="Open Sans"/>
              </a:rPr>
              <a:t>r</a:t>
            </a:r>
            <a:r>
              <a:rPr lang="en-US" sz="3333">
                <a:solidFill>
                  <a:srgbClr val="604329"/>
                </a:solidFill>
                <a:latin typeface="Open Sans"/>
              </a:rPr>
              <a:t>o</a:t>
            </a:r>
            <a:r>
              <a:rPr lang="en-US" sz="3333">
                <a:solidFill>
                  <a:srgbClr val="604329"/>
                </a:solidFill>
                <a:latin typeface="Open Sans"/>
              </a:rPr>
              <a:t> a</a:t>
            </a:r>
            <a:r>
              <a:rPr lang="en-US" sz="3333">
                <a:solidFill>
                  <a:srgbClr val="604329"/>
                </a:solidFill>
                <a:latin typeface="Open Sans"/>
              </a:rPr>
              <a:t>c</a:t>
            </a:r>
            <a:r>
              <a:rPr lang="en-US" sz="3333">
                <a:solidFill>
                  <a:srgbClr val="604329"/>
                </a:solidFill>
                <a:latin typeface="Open Sans"/>
              </a:rPr>
              <a:t>r</a:t>
            </a:r>
            <a:r>
              <a:rPr lang="en-US" sz="3333">
                <a:solidFill>
                  <a:srgbClr val="604329"/>
                </a:solidFill>
                <a:latin typeface="Open Sans"/>
              </a:rPr>
              <a:t>oss</a:t>
            </a:r>
            <a:r>
              <a:rPr lang="en-US" sz="3333">
                <a:solidFill>
                  <a:srgbClr val="604329"/>
                </a:solidFill>
                <a:latin typeface="Open Sans"/>
              </a:rPr>
              <a:t> </a:t>
            </a:r>
            <a:r>
              <a:rPr lang="en-US" sz="3333">
                <a:solidFill>
                  <a:srgbClr val="604329"/>
                </a:solidFill>
                <a:latin typeface="Open Sans"/>
              </a:rPr>
              <a:t>a</a:t>
            </a:r>
            <a:r>
              <a:rPr lang="en-US" sz="3333">
                <a:solidFill>
                  <a:srgbClr val="604329"/>
                </a:solidFill>
                <a:latin typeface="Open Sans"/>
              </a:rPr>
              <a:t>ll </a:t>
            </a:r>
            <a:r>
              <a:rPr lang="en-US" sz="3333">
                <a:solidFill>
                  <a:srgbClr val="604329"/>
                </a:solidFill>
                <a:latin typeface="Open Sans"/>
              </a:rPr>
              <a:t>da</a:t>
            </a:r>
            <a:r>
              <a:rPr lang="en-US" sz="3333">
                <a:solidFill>
                  <a:srgbClr val="604329"/>
                </a:solidFill>
                <a:latin typeface="Open Sans"/>
              </a:rPr>
              <a:t>ta</a:t>
            </a:r>
            <a:r>
              <a:rPr lang="en-US" sz="3333">
                <a:solidFill>
                  <a:srgbClr val="604329"/>
                </a:solidFill>
                <a:latin typeface="Open Sans"/>
              </a:rPr>
              <a:t>s</a:t>
            </a:r>
            <a:r>
              <a:rPr lang="en-US" sz="3333">
                <a:solidFill>
                  <a:srgbClr val="604329"/>
                </a:solidFill>
                <a:latin typeface="Open Sans"/>
              </a:rPr>
              <a:t>ets.</a:t>
            </a:r>
          </a:p>
        </p:txBody>
      </p:sp>
      <p:sp>
        <p:nvSpPr>
          <p:cNvPr name="Freeform 5" id="5"/>
          <p:cNvSpPr/>
          <p:nvPr/>
        </p:nvSpPr>
        <p:spPr>
          <a:xfrm flipH="false" flipV="false" rot="0">
            <a:off x="9567869" y="1931185"/>
            <a:ext cx="7979934" cy="2986040"/>
          </a:xfrm>
          <a:custGeom>
            <a:avLst/>
            <a:gdLst/>
            <a:ahLst/>
            <a:cxnLst/>
            <a:rect r="r" b="b" t="t" l="l"/>
            <a:pathLst>
              <a:path h="2986040" w="7979934">
                <a:moveTo>
                  <a:pt x="0" y="0"/>
                </a:moveTo>
                <a:lnTo>
                  <a:pt x="7979934" y="0"/>
                </a:lnTo>
                <a:lnTo>
                  <a:pt x="7979934" y="2986040"/>
                </a:lnTo>
                <a:lnTo>
                  <a:pt x="0" y="2986040"/>
                </a:lnTo>
                <a:lnTo>
                  <a:pt x="0" y="0"/>
                </a:lnTo>
                <a:close/>
              </a:path>
            </a:pathLst>
          </a:custGeom>
          <a:blipFill>
            <a:blip r:embed="rId4"/>
            <a:stretch>
              <a:fillRect l="0" t="0" r="0"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823710"/>
            <a:ext cx="18288000" cy="3463290"/>
          </a:xfrm>
          <a:custGeom>
            <a:avLst/>
            <a:gdLst/>
            <a:ahLst/>
            <a:cxnLst/>
            <a:rect r="r" b="b" t="t" l="l"/>
            <a:pathLst>
              <a:path h="3463290" w="18288000">
                <a:moveTo>
                  <a:pt x="0" y="0"/>
                </a:moveTo>
                <a:lnTo>
                  <a:pt x="18288000" y="0"/>
                </a:lnTo>
                <a:lnTo>
                  <a:pt x="18288000" y="3463290"/>
                </a:lnTo>
                <a:lnTo>
                  <a:pt x="0" y="3463290"/>
                </a:lnTo>
                <a:lnTo>
                  <a:pt x="0" y="0"/>
                </a:lnTo>
                <a:close/>
              </a:path>
            </a:pathLst>
          </a:custGeom>
          <a:blipFill>
            <a:blip r:embed="rId2"/>
            <a:stretch>
              <a:fillRect l="0" t="0" r="0" b="0"/>
            </a:stretch>
          </a:blipFill>
        </p:spPr>
      </p:sp>
      <p:sp>
        <p:nvSpPr>
          <p:cNvPr name="Freeform 3" id="3"/>
          <p:cNvSpPr/>
          <p:nvPr/>
        </p:nvSpPr>
        <p:spPr>
          <a:xfrm flipH="false" flipV="false" rot="0">
            <a:off x="1028700" y="1028700"/>
            <a:ext cx="11718527" cy="4333738"/>
          </a:xfrm>
          <a:custGeom>
            <a:avLst/>
            <a:gdLst/>
            <a:ahLst/>
            <a:cxnLst/>
            <a:rect r="r" b="b" t="t" l="l"/>
            <a:pathLst>
              <a:path h="4333738" w="11718527">
                <a:moveTo>
                  <a:pt x="0" y="0"/>
                </a:moveTo>
                <a:lnTo>
                  <a:pt x="11718527" y="0"/>
                </a:lnTo>
                <a:lnTo>
                  <a:pt x="11718527" y="4333738"/>
                </a:lnTo>
                <a:lnTo>
                  <a:pt x="0" y="4333738"/>
                </a:lnTo>
                <a:lnTo>
                  <a:pt x="0" y="0"/>
                </a:lnTo>
                <a:close/>
              </a:path>
            </a:pathLst>
          </a:custGeom>
          <a:blipFill>
            <a:blip r:embed="rId3"/>
            <a:stretch>
              <a:fillRect l="0" t="0" r="0" b="0"/>
            </a:stretch>
          </a:blipFill>
        </p:spPr>
      </p:sp>
      <p:sp>
        <p:nvSpPr>
          <p:cNvPr name="Freeform 4" id="4"/>
          <p:cNvSpPr/>
          <p:nvPr/>
        </p:nvSpPr>
        <p:spPr>
          <a:xfrm flipH="false" flipV="false" rot="0">
            <a:off x="5565901" y="5531633"/>
            <a:ext cx="11693399" cy="3023722"/>
          </a:xfrm>
          <a:custGeom>
            <a:avLst/>
            <a:gdLst/>
            <a:ahLst/>
            <a:cxnLst/>
            <a:rect r="r" b="b" t="t" l="l"/>
            <a:pathLst>
              <a:path h="3023722" w="11693399">
                <a:moveTo>
                  <a:pt x="0" y="0"/>
                </a:moveTo>
                <a:lnTo>
                  <a:pt x="11693399" y="0"/>
                </a:lnTo>
                <a:lnTo>
                  <a:pt x="11693399" y="3023722"/>
                </a:lnTo>
                <a:lnTo>
                  <a:pt x="0" y="3023722"/>
                </a:lnTo>
                <a:lnTo>
                  <a:pt x="0" y="0"/>
                </a:lnTo>
                <a:close/>
              </a:path>
            </a:pathLst>
          </a:custGeom>
          <a:blipFill>
            <a:blip r:embed="rId4"/>
            <a:stretch>
              <a:fillRect l="0" t="0" r="0" b="0"/>
            </a:stretch>
          </a:blipFill>
        </p:spPr>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271541"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36465" y="3573901"/>
            <a:ext cx="11866444" cy="5684399"/>
          </a:xfrm>
          <a:custGeom>
            <a:avLst/>
            <a:gdLst/>
            <a:ahLst/>
            <a:cxnLst/>
            <a:rect r="r" b="b" t="t" l="l"/>
            <a:pathLst>
              <a:path h="5684399" w="11866444">
                <a:moveTo>
                  <a:pt x="0" y="0"/>
                </a:moveTo>
                <a:lnTo>
                  <a:pt x="11866443" y="0"/>
                </a:lnTo>
                <a:lnTo>
                  <a:pt x="11866443" y="5684399"/>
                </a:lnTo>
                <a:lnTo>
                  <a:pt x="0" y="5684399"/>
                </a:lnTo>
                <a:lnTo>
                  <a:pt x="0" y="0"/>
                </a:lnTo>
                <a:close/>
              </a:path>
            </a:pathLst>
          </a:custGeom>
          <a:blipFill>
            <a:blip r:embed="rId4"/>
            <a:stretch>
              <a:fillRect l="0" t="-3637" r="0" b="0"/>
            </a:stretch>
          </a:blipFill>
        </p:spPr>
      </p:sp>
      <p:sp>
        <p:nvSpPr>
          <p:cNvPr name="TextBox 4" id="4"/>
          <p:cNvSpPr txBox="true"/>
          <p:nvPr/>
        </p:nvSpPr>
        <p:spPr>
          <a:xfrm rot="0">
            <a:off x="1806972" y="1882492"/>
            <a:ext cx="14674056" cy="1035686"/>
          </a:xfrm>
          <a:prstGeom prst="rect">
            <a:avLst/>
          </a:prstGeom>
        </p:spPr>
        <p:txBody>
          <a:bodyPr anchor="t" rtlCol="false" tIns="0" lIns="0" bIns="0" rIns="0">
            <a:spAutoFit/>
          </a:bodyPr>
          <a:lstStyle/>
          <a:p>
            <a:pPr algn="ctr">
              <a:lnSpc>
                <a:spcPts val="8539"/>
              </a:lnSpc>
            </a:pPr>
            <a:r>
              <a:rPr lang="en-US" sz="6099">
                <a:solidFill>
                  <a:srgbClr val="000000"/>
                </a:solidFill>
                <a:latin typeface="Canva Sans 1 Bold"/>
              </a:rPr>
              <a:t>Article of Luu Thanh Son and his team</a:t>
            </a:r>
          </a:p>
        </p:txBody>
      </p:sp>
      <p:sp>
        <p:nvSpPr>
          <p:cNvPr name="TextBox 5" id="5"/>
          <p:cNvSpPr txBox="true"/>
          <p:nvPr/>
        </p:nvSpPr>
        <p:spPr>
          <a:xfrm rot="0">
            <a:off x="1028700" y="328613"/>
            <a:ext cx="14094237" cy="1219200"/>
          </a:xfrm>
          <a:prstGeom prst="rect">
            <a:avLst/>
          </a:prstGeom>
        </p:spPr>
        <p:txBody>
          <a:bodyPr anchor="t" rtlCol="false" tIns="0" lIns="0" bIns="0" rIns="0">
            <a:spAutoFit/>
          </a:bodyPr>
          <a:lstStyle/>
          <a:p>
            <a:pPr>
              <a:lnSpc>
                <a:spcPts val="8176"/>
              </a:lnSpc>
            </a:pPr>
            <a:r>
              <a:rPr lang="en-US" sz="6813">
                <a:solidFill>
                  <a:srgbClr val="000000"/>
                </a:solidFill>
                <a:latin typeface="Agrandir Wide Medium Bold"/>
              </a:rPr>
              <a:t>COMPARE</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271541" y="1092595"/>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23523" y="263600"/>
            <a:ext cx="9014673" cy="1320650"/>
          </a:xfrm>
          <a:prstGeom prst="rect">
            <a:avLst/>
          </a:prstGeom>
        </p:spPr>
        <p:txBody>
          <a:bodyPr anchor="t" rtlCol="false" tIns="0" lIns="0" bIns="0" rIns="0">
            <a:spAutoFit/>
          </a:bodyPr>
          <a:lstStyle/>
          <a:p>
            <a:pPr>
              <a:lnSpc>
                <a:spcPts val="8783"/>
              </a:lnSpc>
            </a:pPr>
            <a:r>
              <a:rPr lang="en-US" sz="7319">
                <a:solidFill>
                  <a:srgbClr val="000000"/>
                </a:solidFill>
                <a:latin typeface="Agrandir Wide Medium Bold"/>
              </a:rPr>
              <a:t>References</a:t>
            </a:r>
          </a:p>
        </p:txBody>
      </p:sp>
      <p:sp>
        <p:nvSpPr>
          <p:cNvPr name="TextBox 4" id="4"/>
          <p:cNvSpPr txBox="true"/>
          <p:nvPr/>
        </p:nvSpPr>
        <p:spPr>
          <a:xfrm rot="0">
            <a:off x="296008" y="1849234"/>
            <a:ext cx="17991992" cy="8213091"/>
          </a:xfrm>
          <a:prstGeom prst="rect">
            <a:avLst/>
          </a:prstGeom>
        </p:spPr>
        <p:txBody>
          <a:bodyPr anchor="t" rtlCol="false" tIns="0" lIns="0" bIns="0" rIns="0">
            <a:spAutoFit/>
          </a:bodyPr>
          <a:lstStyle/>
          <a:p>
            <a:pPr>
              <a:lnSpc>
                <a:spcPts val="4059"/>
              </a:lnSpc>
              <a:spcBef>
                <a:spcPct val="0"/>
              </a:spcBef>
            </a:pPr>
            <a:r>
              <a:rPr lang="en-US" sz="2899">
                <a:solidFill>
                  <a:srgbClr val="000000"/>
                </a:solidFill>
                <a:latin typeface="Glacial Indifference"/>
              </a:rPr>
              <a:t>[1] Van Dinh, C., Luu, S. T., &amp; Nguyen, A. G. T. (2022, December). Detecting Spam Reviews on Vietnamese E-Commerce Websites. In Intelligent Information and Database Systems: 14th Asian Conference, ACIIDS 2022, Ho Chi Minh City, Vietnam, November 28–30, 2022, Proceedings, Part I (pp. 595-607). Cham: Springer International Publishing.</a:t>
            </a:r>
          </a:p>
          <a:p>
            <a:pPr>
              <a:lnSpc>
                <a:spcPts val="4059"/>
              </a:lnSpc>
              <a:spcBef>
                <a:spcPct val="0"/>
              </a:spcBef>
            </a:pPr>
          </a:p>
          <a:p>
            <a:pPr>
              <a:lnSpc>
                <a:spcPts val="4059"/>
              </a:lnSpc>
              <a:spcBef>
                <a:spcPct val="0"/>
              </a:spcBef>
            </a:pPr>
            <a:r>
              <a:rPr lang="en-US" sz="2899">
                <a:solidFill>
                  <a:srgbClr val="000000"/>
                </a:solidFill>
                <a:latin typeface="Glacial Indifference"/>
              </a:rPr>
              <a:t>21] Othman, N. F., &amp; Din, W. I. S. W. (2019). Youtube spam detection framework using naïve bayes and logistic regression. Indonesian Journal of Electrical Engineering and Computer Science, 14(3), 1508-1517.</a:t>
            </a:r>
          </a:p>
          <a:p>
            <a:pPr>
              <a:lnSpc>
                <a:spcPts val="4059"/>
              </a:lnSpc>
              <a:spcBef>
                <a:spcPct val="0"/>
              </a:spcBef>
            </a:pPr>
          </a:p>
          <a:p>
            <a:pPr>
              <a:lnSpc>
                <a:spcPts val="4059"/>
              </a:lnSpc>
              <a:spcBef>
                <a:spcPct val="0"/>
              </a:spcBef>
            </a:pPr>
            <a:r>
              <a:rPr lang="en-US" sz="2899">
                <a:solidFill>
                  <a:srgbClr val="000000"/>
                </a:solidFill>
                <a:latin typeface="Glacial Indifference"/>
              </a:rPr>
              <a:t>[3] Chen, Y. (2015). Convolutional neural network for sentence classification (Master's thesis, University of Waterloo).</a:t>
            </a:r>
          </a:p>
          <a:p>
            <a:pPr>
              <a:lnSpc>
                <a:spcPts val="4059"/>
              </a:lnSpc>
              <a:spcBef>
                <a:spcPct val="0"/>
              </a:spcBef>
            </a:pPr>
          </a:p>
          <a:p>
            <a:pPr>
              <a:lnSpc>
                <a:spcPts val="4059"/>
              </a:lnSpc>
              <a:spcBef>
                <a:spcPct val="0"/>
              </a:spcBef>
            </a:pPr>
            <a:r>
              <a:rPr lang="en-US" sz="2899">
                <a:solidFill>
                  <a:srgbClr val="000000"/>
                </a:solidFill>
                <a:latin typeface="Glacial Indifference"/>
              </a:rPr>
              <a:t>[4] Huynh, H. D., Do, H. T. T., Van Nguyen, K., &amp; Nguyen, N. L. T. (2020). A simple and efficient ensemble classifier combining multiple neural network models on social media datasets in Vietnamese. arXiv preprint arXiv:2009.13060.</a:t>
            </a:r>
          </a:p>
          <a:p>
            <a:pPr>
              <a:lnSpc>
                <a:spcPts val="4059"/>
              </a:lnSpc>
              <a:spcBef>
                <a:spcPct val="0"/>
              </a:spcBef>
            </a:pPr>
          </a:p>
          <a:p>
            <a:pPr>
              <a:lnSpc>
                <a:spcPts val="4059"/>
              </a:lnSpc>
              <a:spcBef>
                <a:spcPct val="0"/>
              </a:spcBef>
            </a:pP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271541" y="1092595"/>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23523" y="263600"/>
            <a:ext cx="9014673" cy="1320650"/>
          </a:xfrm>
          <a:prstGeom prst="rect">
            <a:avLst/>
          </a:prstGeom>
        </p:spPr>
        <p:txBody>
          <a:bodyPr anchor="t" rtlCol="false" tIns="0" lIns="0" bIns="0" rIns="0">
            <a:spAutoFit/>
          </a:bodyPr>
          <a:lstStyle/>
          <a:p>
            <a:pPr>
              <a:lnSpc>
                <a:spcPts val="8783"/>
              </a:lnSpc>
            </a:pPr>
            <a:r>
              <a:rPr lang="en-US" sz="7319">
                <a:solidFill>
                  <a:srgbClr val="000000"/>
                </a:solidFill>
                <a:latin typeface="Agrandir Wide Medium Bold"/>
              </a:rPr>
              <a:t>References</a:t>
            </a:r>
          </a:p>
        </p:txBody>
      </p:sp>
      <p:sp>
        <p:nvSpPr>
          <p:cNvPr name="TextBox 4" id="4"/>
          <p:cNvSpPr txBox="true"/>
          <p:nvPr/>
        </p:nvSpPr>
        <p:spPr>
          <a:xfrm rot="0">
            <a:off x="296008" y="1812158"/>
            <a:ext cx="17991992" cy="10270491"/>
          </a:xfrm>
          <a:prstGeom prst="rect">
            <a:avLst/>
          </a:prstGeom>
        </p:spPr>
        <p:txBody>
          <a:bodyPr anchor="t" rtlCol="false" tIns="0" lIns="0" bIns="0" rIns="0">
            <a:spAutoFit/>
          </a:bodyPr>
          <a:lstStyle/>
          <a:p>
            <a:pPr>
              <a:lnSpc>
                <a:spcPts val="4059"/>
              </a:lnSpc>
              <a:spcBef>
                <a:spcPct val="0"/>
              </a:spcBef>
            </a:pPr>
            <a:r>
              <a:rPr lang="en-US" sz="2899">
                <a:solidFill>
                  <a:srgbClr val="000000"/>
                </a:solidFill>
                <a:latin typeface="Glacial Indifference"/>
              </a:rPr>
              <a:t>[5] scikit-learn.org. 2023. 6.2. Feature extraction — scikit-learn 1.2.2 documentation. [ONLINE] Available at: https://scikit-learn.org/stable/modules/feature_extraction.html#text-feature-extraction. [Accessed 11 April 2023].</a:t>
            </a:r>
          </a:p>
          <a:p>
            <a:pPr>
              <a:lnSpc>
                <a:spcPts val="4059"/>
              </a:lnSpc>
              <a:spcBef>
                <a:spcPct val="0"/>
              </a:spcBef>
            </a:pPr>
          </a:p>
          <a:p>
            <a:pPr>
              <a:lnSpc>
                <a:spcPts val="4059"/>
              </a:lnSpc>
              <a:spcBef>
                <a:spcPct val="0"/>
              </a:spcBef>
            </a:pPr>
            <a:r>
              <a:rPr lang="en-US" sz="2899">
                <a:solidFill>
                  <a:srgbClr val="000000"/>
                </a:solidFill>
                <a:latin typeface="Glacial Indifference"/>
              </a:rPr>
              <a:t>[6] viblo.asia. 2023. Phân loại văn bản tự động bằng Machine Learning như thế nào?. [ONLINE] Available at: https://viblo.asia/p/phan-loai-van-ban-tu-dong-bang-machine-learning-nhu-the-nao-4P856Pa1ZY3.</a:t>
            </a:r>
          </a:p>
          <a:p>
            <a:pPr>
              <a:lnSpc>
                <a:spcPts val="4059"/>
              </a:lnSpc>
              <a:spcBef>
                <a:spcPct val="0"/>
              </a:spcBef>
            </a:pPr>
          </a:p>
          <a:p>
            <a:pPr>
              <a:lnSpc>
                <a:spcPts val="4059"/>
              </a:lnSpc>
              <a:spcBef>
                <a:spcPct val="0"/>
              </a:spcBef>
            </a:pPr>
            <a:r>
              <a:rPr lang="en-US" sz="2899">
                <a:solidFill>
                  <a:srgbClr val="000000"/>
                </a:solidFill>
                <a:latin typeface="Glacial Indifference"/>
              </a:rPr>
              <a:t>[7] viblo.asia. 2023. Ứng dụng Machine Learning để phân loại spam SMS. [ONLINE] Available at: https://viblo.asia/p/ung-dung-machine-learning-de-phan-loai-spam-sms-07LKXwg85V4. [Accessed 11 April 2023].</a:t>
            </a:r>
          </a:p>
          <a:p>
            <a:pPr>
              <a:lnSpc>
                <a:spcPts val="4059"/>
              </a:lnSpc>
              <a:spcBef>
                <a:spcPct val="0"/>
              </a:spcBef>
            </a:pPr>
          </a:p>
          <a:p>
            <a:pPr>
              <a:lnSpc>
                <a:spcPts val="4059"/>
              </a:lnSpc>
              <a:spcBef>
                <a:spcPct val="0"/>
              </a:spcBef>
            </a:pPr>
            <a:r>
              <a:rPr lang="en-US" sz="2899">
                <a:solidFill>
                  <a:srgbClr val="000000"/>
                </a:solidFill>
                <a:latin typeface="Glacial Indifference"/>
              </a:rPr>
              <a:t>[8] guendouz.wordpress.com. 2015. Implementation of TF-IDF in JAVA – Guendouz Mohamed. [ONLINE] Available at: https://guendouz.wordpress.com/2015/02/17/implementation-of-tf-idf-in-java/.</a:t>
            </a:r>
          </a:p>
          <a:p>
            <a:pPr>
              <a:lnSpc>
                <a:spcPts val="4059"/>
              </a:lnSpc>
              <a:spcBef>
                <a:spcPct val="0"/>
              </a:spcBef>
            </a:pPr>
          </a:p>
          <a:p>
            <a:pPr>
              <a:lnSpc>
                <a:spcPts val="4059"/>
              </a:lnSpc>
              <a:spcBef>
                <a:spcPct val="0"/>
              </a:spcBef>
            </a:pPr>
            <a:r>
              <a:rPr lang="en-US" sz="2899">
                <a:solidFill>
                  <a:srgbClr val="000000"/>
                </a:solidFill>
                <a:latin typeface="Glacial Indifference"/>
              </a:rPr>
              <a:t>[9] caihuuthuc.wordpress.com. 2020. Precision, Recall và F1-score là gì? – Cái Hữu Thức's notes. [ONLINE] Available at: https://caihuuthuc.wordpress.com/2020/02/23/precision-recall-va-f1-score-la-gi/.</a:t>
            </a:r>
          </a:p>
          <a:p>
            <a:pPr>
              <a:lnSpc>
                <a:spcPts val="4059"/>
              </a:lnSpc>
              <a:spcBef>
                <a:spcPct val="0"/>
              </a:spcBef>
            </a:pPr>
          </a:p>
          <a:p>
            <a:pPr>
              <a:lnSpc>
                <a:spcPts val="4059"/>
              </a:lnSpc>
              <a:spcBef>
                <a:spcPct val="0"/>
              </a:spcBef>
            </a:pPr>
            <a:r>
              <a:rPr lang="en-US" sz="2899">
                <a:solidFill>
                  <a:srgbClr val="000000"/>
                </a:solidFill>
                <a:latin typeface="Glacial Indifference"/>
              </a:rPr>
              <a:t>[</a:t>
            </a:r>
          </a:p>
          <a:p>
            <a:pPr>
              <a:lnSpc>
                <a:spcPts val="4059"/>
              </a:lnSpc>
              <a:spcBef>
                <a:spcPct val="0"/>
              </a:spcBef>
            </a:pPr>
          </a:p>
          <a:p>
            <a:pPr>
              <a:lnSpc>
                <a:spcPts val="4059"/>
              </a:lnSpc>
              <a:spcBef>
                <a:spcPct val="0"/>
              </a:spcBef>
            </a:pP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271541" y="1092595"/>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23523" y="263600"/>
            <a:ext cx="9014673" cy="1320650"/>
          </a:xfrm>
          <a:prstGeom prst="rect">
            <a:avLst/>
          </a:prstGeom>
        </p:spPr>
        <p:txBody>
          <a:bodyPr anchor="t" rtlCol="false" tIns="0" lIns="0" bIns="0" rIns="0">
            <a:spAutoFit/>
          </a:bodyPr>
          <a:lstStyle/>
          <a:p>
            <a:pPr>
              <a:lnSpc>
                <a:spcPts val="8783"/>
              </a:lnSpc>
            </a:pPr>
            <a:r>
              <a:rPr lang="en-US" sz="7319">
                <a:solidFill>
                  <a:srgbClr val="000000"/>
                </a:solidFill>
                <a:latin typeface="Agrandir Wide Medium Bold"/>
              </a:rPr>
              <a:t>References</a:t>
            </a:r>
          </a:p>
        </p:txBody>
      </p:sp>
      <p:sp>
        <p:nvSpPr>
          <p:cNvPr name="TextBox 4" id="4"/>
          <p:cNvSpPr txBox="true"/>
          <p:nvPr/>
        </p:nvSpPr>
        <p:spPr>
          <a:xfrm rot="0">
            <a:off x="148004" y="1842150"/>
            <a:ext cx="18139996" cy="8213091"/>
          </a:xfrm>
          <a:prstGeom prst="rect">
            <a:avLst/>
          </a:prstGeom>
        </p:spPr>
        <p:txBody>
          <a:bodyPr anchor="t" rtlCol="false" tIns="0" lIns="0" bIns="0" rIns="0">
            <a:spAutoFit/>
          </a:bodyPr>
          <a:lstStyle/>
          <a:p>
            <a:pPr>
              <a:lnSpc>
                <a:spcPts val="4059"/>
              </a:lnSpc>
            </a:pPr>
            <a:r>
              <a:rPr lang="en-US" sz="2899">
                <a:solidFill>
                  <a:srgbClr val="000000"/>
                </a:solidFill>
                <a:latin typeface="Glacial Indifference"/>
              </a:rPr>
              <a:t>[10] Karim, M., &amp; Rahman, R. M. (2013). Decision tree and naive bayes algorithm for classification and generation of actionable knowledge for direct marketing.</a:t>
            </a:r>
          </a:p>
          <a:p>
            <a:pPr>
              <a:lnSpc>
                <a:spcPts val="4059"/>
              </a:lnSpc>
              <a:spcBef>
                <a:spcPct val="0"/>
              </a:spcBef>
            </a:pPr>
          </a:p>
          <a:p>
            <a:pPr>
              <a:lnSpc>
                <a:spcPts val="4059"/>
              </a:lnSpc>
              <a:spcBef>
                <a:spcPct val="0"/>
              </a:spcBef>
            </a:pPr>
            <a:r>
              <a:rPr lang="en-US" sz="2899">
                <a:solidFill>
                  <a:srgbClr val="000000"/>
                </a:solidFill>
                <a:latin typeface="Glacial Indifference"/>
              </a:rPr>
              <a:t>11] Rezaeinia, S. M., Ghodsi, A., &amp; Rahmani, R. (2017). Improving the accuracy of pre-trained word embeddings for sentiment analysis. arXiv preprint arXiv:1711.08609.</a:t>
            </a:r>
          </a:p>
          <a:p>
            <a:pPr>
              <a:lnSpc>
                <a:spcPts val="4059"/>
              </a:lnSpc>
              <a:spcBef>
                <a:spcPct val="0"/>
              </a:spcBef>
            </a:pPr>
          </a:p>
          <a:p>
            <a:pPr>
              <a:lnSpc>
                <a:spcPts val="4059"/>
              </a:lnSpc>
              <a:spcBef>
                <a:spcPct val="0"/>
              </a:spcBef>
            </a:pPr>
            <a:r>
              <a:rPr lang="en-US" sz="2899">
                <a:solidFill>
                  <a:srgbClr val="000000"/>
                </a:solidFill>
                <a:latin typeface="Glacial Indifference"/>
              </a:rPr>
              <a:t>[12] realpython.com. 2023. Practical Text Classification With Python and Keras – Real Python. [ONLINE] Available at: https://realpython.com/python-keras-text-classification/#convolutional-neural-networks-cnn.</a:t>
            </a:r>
          </a:p>
          <a:p>
            <a:pPr>
              <a:lnSpc>
                <a:spcPts val="4059"/>
              </a:lnSpc>
              <a:spcBef>
                <a:spcPct val="0"/>
              </a:spcBef>
            </a:pPr>
          </a:p>
          <a:p>
            <a:pPr>
              <a:lnSpc>
                <a:spcPts val="4059"/>
              </a:lnSpc>
              <a:spcBef>
                <a:spcPct val="0"/>
              </a:spcBef>
            </a:pPr>
            <a:r>
              <a:rPr lang="en-US" sz="2899">
                <a:solidFill>
                  <a:srgbClr val="000000"/>
                </a:solidFill>
                <a:latin typeface="Glacial Indifference"/>
              </a:rPr>
              <a:t>[13] dennybritz.com. 2015. Recurrent Neural Networks Tutorial, Part 1 – Introduction to RNNs · Denny's Blog. [ONLINE] Available at: https://dennybritz.com/posts/wildml/recurrent-neural-networks-tutorial-part-1/. </a:t>
            </a:r>
          </a:p>
          <a:p>
            <a:pPr>
              <a:lnSpc>
                <a:spcPts val="4059"/>
              </a:lnSpc>
              <a:spcBef>
                <a:spcPct val="0"/>
              </a:spcBef>
            </a:pPr>
          </a:p>
          <a:p>
            <a:pPr>
              <a:lnSpc>
                <a:spcPts val="4059"/>
              </a:lnSpc>
              <a:spcBef>
                <a:spcPct val="0"/>
              </a:spcBef>
            </a:pPr>
            <a:r>
              <a:rPr lang="en-US" sz="2899">
                <a:solidFill>
                  <a:srgbClr val="000000"/>
                </a:solidFill>
                <a:latin typeface="Glacial Indifference"/>
              </a:rPr>
              <a:t>[14] Othman, N. F., &amp; Din, W. I. S. W. (2019). Youtube spam detection framework using naïve bayes and logistic regression. Indonesian Journal of Electrical Engineering and Computer Science, 14(3), 1508-1517.</a:t>
            </a:r>
          </a:p>
          <a:p>
            <a:pPr>
              <a:lnSpc>
                <a:spcPts val="4059"/>
              </a:lnSpc>
              <a:spcBef>
                <a:spcPct val="0"/>
              </a:spcBef>
            </a:pPr>
          </a:p>
          <a:p>
            <a:pPr>
              <a:lnSpc>
                <a:spcPts val="4059"/>
              </a:lnSpc>
              <a:spcBef>
                <a:spcPct val="0"/>
              </a:spcBef>
            </a:pPr>
          </a:p>
        </p:txBody>
      </p:sp>
    </p:spTree>
  </p:cSld>
  <p:clrMapOvr>
    <a:masterClrMapping/>
  </p:clrMapOvr>
</p:sld>
</file>

<file path=ppt/slides/slide7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523523" y="263600"/>
            <a:ext cx="9014673" cy="1320650"/>
          </a:xfrm>
          <a:prstGeom prst="rect">
            <a:avLst/>
          </a:prstGeom>
        </p:spPr>
        <p:txBody>
          <a:bodyPr anchor="t" rtlCol="false" tIns="0" lIns="0" bIns="0" rIns="0">
            <a:spAutoFit/>
          </a:bodyPr>
          <a:lstStyle/>
          <a:p>
            <a:pPr>
              <a:lnSpc>
                <a:spcPts val="8783"/>
              </a:lnSpc>
            </a:pPr>
            <a:r>
              <a:rPr lang="en-US" sz="7319">
                <a:solidFill>
                  <a:srgbClr val="000000"/>
                </a:solidFill>
                <a:latin typeface="Agrandir Wide Medium Bold"/>
              </a:rPr>
              <a:t>References</a:t>
            </a:r>
          </a:p>
        </p:txBody>
      </p:sp>
      <p:sp>
        <p:nvSpPr>
          <p:cNvPr name="TextBox 3" id="3"/>
          <p:cNvSpPr txBox="true"/>
          <p:nvPr/>
        </p:nvSpPr>
        <p:spPr>
          <a:xfrm rot="0">
            <a:off x="383414" y="1527100"/>
            <a:ext cx="17521172" cy="8727441"/>
          </a:xfrm>
          <a:prstGeom prst="rect">
            <a:avLst/>
          </a:prstGeom>
        </p:spPr>
        <p:txBody>
          <a:bodyPr anchor="t" rtlCol="false" tIns="0" lIns="0" bIns="0" rIns="0">
            <a:spAutoFit/>
          </a:bodyPr>
          <a:lstStyle/>
          <a:p>
            <a:pPr>
              <a:lnSpc>
                <a:spcPts val="4059"/>
              </a:lnSpc>
            </a:pPr>
            <a:r>
              <a:rPr lang="en-US" sz="2899">
                <a:solidFill>
                  <a:srgbClr val="000000"/>
                </a:solidFill>
                <a:latin typeface="Glacial Indifference"/>
              </a:rPr>
              <a:t>[15] www.machinelearningnuggets.com. 2022. TensorFlow Recurrent Neural Networks (Complete guide with examples and code). [ONLINE] Available at: https://www.machinelearningnuggets.com/tensorflow-lstm/.</a:t>
            </a:r>
          </a:p>
          <a:p>
            <a:pPr>
              <a:lnSpc>
                <a:spcPts val="4059"/>
              </a:lnSpc>
              <a:spcBef>
                <a:spcPct val="0"/>
              </a:spcBef>
            </a:pPr>
          </a:p>
          <a:p>
            <a:pPr>
              <a:lnSpc>
                <a:spcPts val="4059"/>
              </a:lnSpc>
              <a:spcBef>
                <a:spcPct val="0"/>
              </a:spcBef>
            </a:pPr>
            <a:r>
              <a:rPr lang="en-US" sz="2899">
                <a:solidFill>
                  <a:srgbClr val="000000"/>
                </a:solidFill>
                <a:latin typeface="Glacial Indifference"/>
              </a:rPr>
              <a:t>16] machinelearningmastery.com. 2022. Binary Classification Tutorial with the Keras Deep Learning Library - MachineLearningMastery.com. [ONLINE] Available at: https://machinelearningmastery.com/binary-classification-tutorial-with-the-keras-deep-learning-library/.</a:t>
            </a:r>
          </a:p>
          <a:p>
            <a:pPr>
              <a:lnSpc>
                <a:spcPts val="4059"/>
              </a:lnSpc>
              <a:spcBef>
                <a:spcPct val="0"/>
              </a:spcBef>
            </a:pPr>
          </a:p>
          <a:p>
            <a:pPr>
              <a:lnSpc>
                <a:spcPts val="4059"/>
              </a:lnSpc>
              <a:spcBef>
                <a:spcPct val="0"/>
              </a:spcBef>
            </a:pPr>
            <a:r>
              <a:rPr lang="en-US" sz="2899">
                <a:solidFill>
                  <a:srgbClr val="000000"/>
                </a:solidFill>
                <a:latin typeface="Glacial Indifference"/>
              </a:rPr>
              <a:t>[17] www.machinelearningnuggets.com. 2022. TensorFlow Recurrent Neural Networks (Complete guide with examples and code). [ONLINE] Available at: https://www.machinelearningnuggets.com/tensorflow-lstm/.</a:t>
            </a:r>
          </a:p>
          <a:p>
            <a:pPr>
              <a:lnSpc>
                <a:spcPts val="4059"/>
              </a:lnSpc>
              <a:spcBef>
                <a:spcPct val="0"/>
              </a:spcBef>
            </a:pPr>
          </a:p>
          <a:p>
            <a:pPr>
              <a:lnSpc>
                <a:spcPts val="4059"/>
              </a:lnSpc>
              <a:spcBef>
                <a:spcPct val="0"/>
              </a:spcBef>
            </a:pPr>
            <a:r>
              <a:rPr lang="en-US" sz="2899">
                <a:solidFill>
                  <a:srgbClr val="000000"/>
                </a:solidFill>
                <a:latin typeface="Glacial Indifference"/>
              </a:rPr>
              <a:t>[18] www.linkedin.com. 2023. Count Vectorizer vs TFIDF Vectorizer | Natural Language Processing. [ONLINE] Available at: https://www.linkedin.com/pulse/count-vectorizers-vs-tfidf-natural-language-processing-sheel-saket. </a:t>
            </a:r>
          </a:p>
          <a:p>
            <a:pPr>
              <a:lnSpc>
                <a:spcPts val="4059"/>
              </a:lnSpc>
              <a:spcBef>
                <a:spcPct val="0"/>
              </a:spcBef>
            </a:pPr>
          </a:p>
          <a:p>
            <a:pPr>
              <a:lnSpc>
                <a:spcPts val="4059"/>
              </a:lnSpc>
              <a:spcBef>
                <a:spcPct val="0"/>
              </a:spcBef>
            </a:pPr>
            <a:r>
              <a:rPr lang="en-US" sz="2899">
                <a:solidFill>
                  <a:srgbClr val="000000"/>
                </a:solidFill>
                <a:latin typeface="Glacial Indifference"/>
              </a:rPr>
              <a:t>[19] Larabi-Marie-Sainte, S., Ghouzali, S., Saba, T., Aburahmah, L., &amp; Almohaini, R. (2022). Improving spam email detection using deep recurrent neural network. Indonesian Journal of Electrical Engineering and Computer Science, 25(3), 1625-1633.</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271541" y="1092595"/>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51492" y="2863376"/>
            <a:ext cx="16013929" cy="7184391"/>
          </a:xfrm>
          <a:prstGeom prst="rect">
            <a:avLst/>
          </a:prstGeom>
        </p:spPr>
        <p:txBody>
          <a:bodyPr anchor="t" rtlCol="false" tIns="0" lIns="0" bIns="0" rIns="0">
            <a:spAutoFit/>
          </a:bodyPr>
          <a:lstStyle/>
          <a:p>
            <a:pPr>
              <a:lnSpc>
                <a:spcPts val="4059"/>
              </a:lnSpc>
              <a:spcBef>
                <a:spcPct val="0"/>
              </a:spcBef>
            </a:pPr>
          </a:p>
          <a:p>
            <a:pPr>
              <a:lnSpc>
                <a:spcPts val="4059"/>
              </a:lnSpc>
              <a:spcBef>
                <a:spcPct val="0"/>
              </a:spcBef>
            </a:pPr>
            <a:r>
              <a:rPr lang="en-US" sz="2899">
                <a:solidFill>
                  <a:srgbClr val="000000"/>
                </a:solidFill>
                <a:latin typeface="Glacial Indifference"/>
              </a:rPr>
              <a:t>[20] Liu, P., Qiu, X., &amp; Huang, X. (2016). Recurrent neural network for text classification with multi-task learning. arXiv preprint arXiv:1605.05101.</a:t>
            </a:r>
          </a:p>
          <a:p>
            <a:pPr>
              <a:lnSpc>
                <a:spcPts val="4059"/>
              </a:lnSpc>
              <a:spcBef>
                <a:spcPct val="0"/>
              </a:spcBef>
            </a:pPr>
            <a:r>
              <a:rPr lang="en-US" sz="2899">
                <a:solidFill>
                  <a:srgbClr val="000000"/>
                </a:solidFill>
                <a:latin typeface="Glacial Indifference"/>
              </a:rPr>
              <a:t>[21] Yu, T., &amp; Zhu, H. (2020). Hyper-parameter optimization: A review of algorithms and applications. arXiv preprint arXiv:2003.05689.</a:t>
            </a:r>
          </a:p>
          <a:p>
            <a:pPr>
              <a:lnSpc>
                <a:spcPts val="4059"/>
              </a:lnSpc>
              <a:spcBef>
                <a:spcPct val="0"/>
              </a:spcBef>
            </a:pPr>
            <a:r>
              <a:rPr lang="en-US" sz="2899">
                <a:solidFill>
                  <a:srgbClr val="000000"/>
                </a:solidFill>
                <a:latin typeface="Glacial Indifference"/>
              </a:rPr>
              <a:t>[22] Rogachev, A. F. (2021). Optimization of Artificial Neural Network Hyperparameters For Processing Retrospective Information. In CEUR Workshop Proceedings.</a:t>
            </a:r>
          </a:p>
          <a:p>
            <a:pPr>
              <a:lnSpc>
                <a:spcPts val="4059"/>
              </a:lnSpc>
              <a:spcBef>
                <a:spcPct val="0"/>
              </a:spcBef>
            </a:pPr>
            <a:r>
              <a:rPr lang="en-US" sz="2899">
                <a:solidFill>
                  <a:srgbClr val="000000"/>
                </a:solidFill>
                <a:latin typeface="Glacial Indifference"/>
              </a:rPr>
              <a:t>[23] O’Malley, T.: Hyperparameter tuning with Keras Tuner. https://blog.tensorflow.org/2020/01/hyperparameter-tuning-with-keras-tuner.html, last accessed 2020/10/21. </a:t>
            </a:r>
          </a:p>
          <a:p>
            <a:pPr>
              <a:lnSpc>
                <a:spcPts val="4059"/>
              </a:lnSpc>
              <a:spcBef>
                <a:spcPct val="0"/>
              </a:spcBef>
            </a:pPr>
            <a:r>
              <a:rPr lang="en-US" sz="2899">
                <a:solidFill>
                  <a:srgbClr val="000000"/>
                </a:solidFill>
                <a:latin typeface="Glacial Indifference"/>
              </a:rPr>
              <a:t>[24] https://www.analyticsvidhya.com/blog/2021/06/tuning-hyperparameters-of-an-artificial-neural-network-leveraging-keras-tuner/</a:t>
            </a:r>
          </a:p>
          <a:p>
            <a:pPr>
              <a:lnSpc>
                <a:spcPts val="4059"/>
              </a:lnSpc>
              <a:spcBef>
                <a:spcPct val="0"/>
              </a:spcBef>
            </a:pPr>
            <a:r>
              <a:rPr lang="en-US" sz="2899">
                <a:solidFill>
                  <a:srgbClr val="000000"/>
                </a:solidFill>
                <a:latin typeface="Glacial Indifference"/>
              </a:rPr>
              <a:t>[25] https://keras.io/api/keras_tuner/hyperparameters/</a:t>
            </a:r>
          </a:p>
          <a:p>
            <a:pPr>
              <a:lnSpc>
                <a:spcPts val="4059"/>
              </a:lnSpc>
              <a:spcBef>
                <a:spcPct val="0"/>
              </a:spcBef>
            </a:pPr>
          </a:p>
        </p:txBody>
      </p:sp>
      <p:sp>
        <p:nvSpPr>
          <p:cNvPr name="Freeform 4" id="4"/>
          <p:cNvSpPr/>
          <p:nvPr/>
        </p:nvSpPr>
        <p:spPr>
          <a:xfrm flipH="true" flipV="false" rot="-157637">
            <a:off x="14903977" y="4398487"/>
            <a:ext cx="5934833" cy="9327832"/>
          </a:xfrm>
          <a:custGeom>
            <a:avLst/>
            <a:gdLst/>
            <a:ahLst/>
            <a:cxnLst/>
            <a:rect r="r" b="b" t="t" l="l"/>
            <a:pathLst>
              <a:path h="9327832" w="5934833">
                <a:moveTo>
                  <a:pt x="5934833" y="0"/>
                </a:moveTo>
                <a:lnTo>
                  <a:pt x="0" y="0"/>
                </a:lnTo>
                <a:lnTo>
                  <a:pt x="0" y="9327832"/>
                </a:lnTo>
                <a:lnTo>
                  <a:pt x="5934833" y="9327832"/>
                </a:lnTo>
                <a:lnTo>
                  <a:pt x="5934833" y="0"/>
                </a:lnTo>
                <a:close/>
              </a:path>
            </a:pathLst>
          </a:custGeom>
          <a:blipFill>
            <a:blip r:embed="rId4"/>
            <a:stretch>
              <a:fillRect l="0" t="0" r="0" b="0"/>
            </a:stretch>
          </a:blipFill>
        </p:spPr>
      </p:sp>
      <p:sp>
        <p:nvSpPr>
          <p:cNvPr name="Freeform 5" id="5"/>
          <p:cNvSpPr/>
          <p:nvPr/>
        </p:nvSpPr>
        <p:spPr>
          <a:xfrm flipH="false" flipV="false" rot="9665131">
            <a:off x="-2136060" y="-3837339"/>
            <a:ext cx="5334291" cy="7160122"/>
          </a:xfrm>
          <a:custGeom>
            <a:avLst/>
            <a:gdLst/>
            <a:ahLst/>
            <a:cxnLst/>
            <a:rect r="r" b="b" t="t" l="l"/>
            <a:pathLst>
              <a:path h="7160122" w="5334291">
                <a:moveTo>
                  <a:pt x="0" y="0"/>
                </a:moveTo>
                <a:lnTo>
                  <a:pt x="5334291" y="0"/>
                </a:lnTo>
                <a:lnTo>
                  <a:pt x="5334291" y="7160122"/>
                </a:lnTo>
                <a:lnTo>
                  <a:pt x="0" y="7160122"/>
                </a:lnTo>
                <a:lnTo>
                  <a:pt x="0" y="0"/>
                </a:lnTo>
                <a:close/>
              </a:path>
            </a:pathLst>
          </a:custGeom>
          <a:blipFill>
            <a:blip r:embed="rId5"/>
            <a:stretch>
              <a:fillRect l="0" t="0" r="0" b="0"/>
            </a:stretch>
          </a:blipFill>
        </p:spPr>
      </p:sp>
      <p:sp>
        <p:nvSpPr>
          <p:cNvPr name="TextBox 6" id="6"/>
          <p:cNvSpPr txBox="true"/>
          <p:nvPr/>
        </p:nvSpPr>
        <p:spPr>
          <a:xfrm rot="0">
            <a:off x="4611388" y="1181100"/>
            <a:ext cx="9065225" cy="1151893"/>
          </a:xfrm>
          <a:prstGeom prst="rect">
            <a:avLst/>
          </a:prstGeom>
        </p:spPr>
        <p:txBody>
          <a:bodyPr anchor="t" rtlCol="false" tIns="0" lIns="0" bIns="0" rIns="0">
            <a:spAutoFit/>
          </a:bodyPr>
          <a:lstStyle/>
          <a:p>
            <a:pPr algn="ctr">
              <a:lnSpc>
                <a:spcPts val="8600"/>
              </a:lnSpc>
            </a:pPr>
            <a:r>
              <a:rPr lang="en-US" sz="8600" spc="1720">
                <a:solidFill>
                  <a:srgbClr val="B6967A"/>
                </a:solidFill>
                <a:latin typeface="The Seasons Light"/>
              </a:rPr>
              <a:t>REFERENCES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271541"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04260" y="2006934"/>
            <a:ext cx="7943994" cy="923925"/>
          </a:xfrm>
          <a:prstGeom prst="rect">
            <a:avLst/>
          </a:prstGeom>
        </p:spPr>
        <p:txBody>
          <a:bodyPr anchor="t" rtlCol="false" tIns="0" lIns="0" bIns="0" rIns="0">
            <a:spAutoFit/>
          </a:bodyPr>
          <a:lstStyle/>
          <a:p>
            <a:pPr>
              <a:lnSpc>
                <a:spcPts val="7200"/>
              </a:lnSpc>
            </a:pPr>
            <a:r>
              <a:rPr lang="en-US" sz="6000">
                <a:solidFill>
                  <a:srgbClr val="343434"/>
                </a:solidFill>
                <a:latin typeface="HK Grotesk Bold"/>
              </a:rPr>
              <a:t>Work Asignment</a:t>
            </a:r>
          </a:p>
        </p:txBody>
      </p:sp>
      <p:sp>
        <p:nvSpPr>
          <p:cNvPr name="TextBox 4" id="4"/>
          <p:cNvSpPr txBox="true"/>
          <p:nvPr/>
        </p:nvSpPr>
        <p:spPr>
          <a:xfrm rot="0">
            <a:off x="6568970" y="3872308"/>
            <a:ext cx="4480620" cy="887095"/>
          </a:xfrm>
          <a:prstGeom prst="rect">
            <a:avLst/>
          </a:prstGeom>
        </p:spPr>
        <p:txBody>
          <a:bodyPr anchor="t" rtlCol="false" tIns="0" lIns="0" bIns="0" rIns="0">
            <a:spAutoFit/>
          </a:bodyPr>
          <a:lstStyle/>
          <a:p>
            <a:pPr algn="ctr">
              <a:lnSpc>
                <a:spcPts val="7279"/>
              </a:lnSpc>
            </a:pPr>
            <a:r>
              <a:rPr lang="en-US" sz="5199">
                <a:solidFill>
                  <a:srgbClr val="343434"/>
                </a:solidFill>
                <a:latin typeface="Canva Sans Medium"/>
              </a:rPr>
              <a:t>Bùi Thị Hương</a:t>
            </a:r>
          </a:p>
        </p:txBody>
      </p:sp>
      <p:sp>
        <p:nvSpPr>
          <p:cNvPr name="Freeform 5" id="5"/>
          <p:cNvSpPr/>
          <p:nvPr/>
        </p:nvSpPr>
        <p:spPr>
          <a:xfrm flipH="false" flipV="false" rot="0">
            <a:off x="-3365469" y="-1693555"/>
            <a:ext cx="18288000" cy="3463290"/>
          </a:xfrm>
          <a:custGeom>
            <a:avLst/>
            <a:gdLst/>
            <a:ahLst/>
            <a:cxnLst/>
            <a:rect r="r" b="b" t="t" l="l"/>
            <a:pathLst>
              <a:path h="3463290" w="18288000">
                <a:moveTo>
                  <a:pt x="0" y="0"/>
                </a:moveTo>
                <a:lnTo>
                  <a:pt x="18288000" y="0"/>
                </a:lnTo>
                <a:lnTo>
                  <a:pt x="18288000" y="3463290"/>
                </a:lnTo>
                <a:lnTo>
                  <a:pt x="0" y="3463290"/>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36985"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0" t="0" r="-114837" b="-127857"/>
            </a:stretch>
          </a:blipFill>
        </p:spPr>
      </p:sp>
      <p:sp>
        <p:nvSpPr>
          <p:cNvPr name="Freeform 3" id="3"/>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10800000">
            <a:off x="16994475" y="3709109"/>
            <a:ext cx="9525" cy="2740991"/>
          </a:xfrm>
          <a:prstGeom prst="rect">
            <a:avLst/>
          </a:prstGeom>
          <a:solidFill>
            <a:srgbClr val="343434"/>
          </a:solidFill>
        </p:spPr>
      </p:sp>
      <p:sp>
        <p:nvSpPr>
          <p:cNvPr name="Freeform 5" id="5"/>
          <p:cNvSpPr/>
          <p:nvPr/>
        </p:nvSpPr>
        <p:spPr>
          <a:xfrm flipH="false" flipV="false" rot="0">
            <a:off x="5377158" y="2270652"/>
            <a:ext cx="9968669" cy="8016348"/>
          </a:xfrm>
          <a:custGeom>
            <a:avLst/>
            <a:gdLst/>
            <a:ahLst/>
            <a:cxnLst/>
            <a:rect r="r" b="b" t="t" l="l"/>
            <a:pathLst>
              <a:path h="8016348" w="9968669">
                <a:moveTo>
                  <a:pt x="0" y="0"/>
                </a:moveTo>
                <a:lnTo>
                  <a:pt x="9968669" y="0"/>
                </a:lnTo>
                <a:lnTo>
                  <a:pt x="9968669" y="8016348"/>
                </a:lnTo>
                <a:lnTo>
                  <a:pt x="0" y="8016348"/>
                </a:lnTo>
                <a:lnTo>
                  <a:pt x="0" y="0"/>
                </a:lnTo>
                <a:close/>
              </a:path>
            </a:pathLst>
          </a:custGeom>
          <a:blipFill>
            <a:blip r:embed="rId5"/>
            <a:stretch>
              <a:fillRect l="0" t="0" r="0" b="0"/>
            </a:stretch>
          </a:blipFill>
        </p:spPr>
      </p:sp>
      <p:sp>
        <p:nvSpPr>
          <p:cNvPr name="Freeform 6" id="6"/>
          <p:cNvSpPr/>
          <p:nvPr/>
        </p:nvSpPr>
        <p:spPr>
          <a:xfrm flipH="false" flipV="false" rot="0">
            <a:off x="5221738" y="391841"/>
            <a:ext cx="10124089" cy="1956757"/>
          </a:xfrm>
          <a:custGeom>
            <a:avLst/>
            <a:gdLst/>
            <a:ahLst/>
            <a:cxnLst/>
            <a:rect r="r" b="b" t="t" l="l"/>
            <a:pathLst>
              <a:path h="1956757" w="10124089">
                <a:moveTo>
                  <a:pt x="0" y="0"/>
                </a:moveTo>
                <a:lnTo>
                  <a:pt x="10124089" y="0"/>
                </a:lnTo>
                <a:lnTo>
                  <a:pt x="10124089" y="1956757"/>
                </a:lnTo>
                <a:lnTo>
                  <a:pt x="0" y="1956757"/>
                </a:lnTo>
                <a:lnTo>
                  <a:pt x="0" y="0"/>
                </a:lnTo>
                <a:close/>
              </a:path>
            </a:pathLst>
          </a:custGeom>
          <a:blipFill>
            <a:blip r:embed="rId6"/>
            <a:stretch>
              <a:fillRect l="0" t="0" r="0" b="0"/>
            </a:stretch>
          </a:blipFill>
        </p:spPr>
      </p:sp>
      <p:sp>
        <p:nvSpPr>
          <p:cNvPr name="TextBox 7" id="7"/>
          <p:cNvSpPr txBox="true"/>
          <p:nvPr/>
        </p:nvSpPr>
        <p:spPr>
          <a:xfrm rot="0">
            <a:off x="1028700" y="0"/>
            <a:ext cx="8386077" cy="1370219"/>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EDA</a:t>
            </a:r>
          </a:p>
        </p:txBody>
      </p:sp>
      <p:sp>
        <p:nvSpPr>
          <p:cNvPr name="TextBox 8" id="8"/>
          <p:cNvSpPr txBox="true"/>
          <p:nvPr/>
        </p:nvSpPr>
        <p:spPr>
          <a:xfrm rot="0">
            <a:off x="638739" y="2248364"/>
            <a:ext cx="2735553" cy="1944369"/>
          </a:xfrm>
          <a:prstGeom prst="rect">
            <a:avLst/>
          </a:prstGeom>
        </p:spPr>
        <p:txBody>
          <a:bodyPr anchor="t" rtlCol="false" tIns="0" lIns="0" bIns="0" rIns="0">
            <a:spAutoFit/>
          </a:bodyPr>
          <a:lstStyle/>
          <a:p>
            <a:pPr algn="ctr">
              <a:lnSpc>
                <a:spcPts val="5180"/>
              </a:lnSpc>
            </a:pPr>
            <a:r>
              <a:rPr lang="en-US" sz="3700">
                <a:solidFill>
                  <a:srgbClr val="343434"/>
                </a:solidFill>
                <a:latin typeface="Canva Sans 1 Bold"/>
              </a:rPr>
              <a:t>The number of Words</a:t>
            </a:r>
          </a:p>
        </p:txBody>
      </p:sp>
      <p:sp>
        <p:nvSpPr>
          <p:cNvPr name="TextBox 9" id="9"/>
          <p:cNvSpPr txBox="true"/>
          <p:nvPr/>
        </p:nvSpPr>
        <p:spPr>
          <a:xfrm rot="0">
            <a:off x="10421049" y="2777918"/>
            <a:ext cx="4244692" cy="931191"/>
          </a:xfrm>
          <a:prstGeom prst="rect">
            <a:avLst/>
          </a:prstGeom>
        </p:spPr>
        <p:txBody>
          <a:bodyPr anchor="t" rtlCol="false" tIns="0" lIns="0" bIns="0" rIns="0">
            <a:spAutoFit/>
          </a:bodyPr>
          <a:lstStyle/>
          <a:p>
            <a:pPr algn="ctr">
              <a:lnSpc>
                <a:spcPts val="3735"/>
              </a:lnSpc>
            </a:pPr>
            <a:r>
              <a:rPr lang="en-US" sz="2668">
                <a:solidFill>
                  <a:srgbClr val="343434"/>
                </a:solidFill>
                <a:latin typeface="Canva Sans 1"/>
              </a:rPr>
              <a:t>Green columns : No-Spam</a:t>
            </a:r>
          </a:p>
          <a:p>
            <a:pPr>
              <a:lnSpc>
                <a:spcPts val="3735"/>
              </a:lnSpc>
            </a:pPr>
            <a:r>
              <a:rPr lang="en-US" sz="2668">
                <a:solidFill>
                  <a:srgbClr val="343434"/>
                </a:solidFill>
                <a:latin typeface="Canva Sans 1"/>
              </a:rPr>
              <a:t>Yellow columns: Spam</a:t>
            </a:r>
          </a:p>
        </p:txBody>
      </p:sp>
      <p:sp>
        <p:nvSpPr>
          <p:cNvPr name="Freeform 10" id="10"/>
          <p:cNvSpPr/>
          <p:nvPr/>
        </p:nvSpPr>
        <p:spPr>
          <a:xfrm flipH="false" flipV="false" rot="-5400000">
            <a:off x="13144500"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0" t="0" r="-114837" b="-127857"/>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36985"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0" t="0" r="-114837" b="-127857"/>
            </a:stretch>
          </a:blipFill>
        </p:spPr>
      </p:sp>
      <p:sp>
        <p:nvSpPr>
          <p:cNvPr name="Freeform 3" id="3"/>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10800000">
            <a:off x="16994475" y="3709109"/>
            <a:ext cx="9525" cy="2740991"/>
          </a:xfrm>
          <a:prstGeom prst="rect">
            <a:avLst/>
          </a:prstGeom>
          <a:solidFill>
            <a:srgbClr val="343434"/>
          </a:solidFill>
        </p:spPr>
      </p:sp>
      <p:sp>
        <p:nvSpPr>
          <p:cNvPr name="Freeform 5" id="5"/>
          <p:cNvSpPr/>
          <p:nvPr/>
        </p:nvSpPr>
        <p:spPr>
          <a:xfrm flipH="false" flipV="false" rot="0">
            <a:off x="4972357" y="2229108"/>
            <a:ext cx="10146426" cy="8057892"/>
          </a:xfrm>
          <a:custGeom>
            <a:avLst/>
            <a:gdLst/>
            <a:ahLst/>
            <a:cxnLst/>
            <a:rect r="r" b="b" t="t" l="l"/>
            <a:pathLst>
              <a:path h="8057892" w="10146426">
                <a:moveTo>
                  <a:pt x="0" y="0"/>
                </a:moveTo>
                <a:lnTo>
                  <a:pt x="10146426" y="0"/>
                </a:lnTo>
                <a:lnTo>
                  <a:pt x="10146426" y="8057892"/>
                </a:lnTo>
                <a:lnTo>
                  <a:pt x="0" y="8057892"/>
                </a:lnTo>
                <a:lnTo>
                  <a:pt x="0" y="0"/>
                </a:lnTo>
                <a:close/>
              </a:path>
            </a:pathLst>
          </a:custGeom>
          <a:blipFill>
            <a:blip r:embed="rId5"/>
            <a:stretch>
              <a:fillRect l="0" t="0" r="0" b="0"/>
            </a:stretch>
          </a:blipFill>
        </p:spPr>
      </p:sp>
      <p:sp>
        <p:nvSpPr>
          <p:cNvPr name="Freeform 6" id="6"/>
          <p:cNvSpPr/>
          <p:nvPr/>
        </p:nvSpPr>
        <p:spPr>
          <a:xfrm flipH="false" flipV="false" rot="-5400000">
            <a:off x="13144500"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0" t="0" r="-114837" b="-127857"/>
            </a:stretch>
          </a:blipFill>
        </p:spPr>
      </p:sp>
      <p:sp>
        <p:nvSpPr>
          <p:cNvPr name="Freeform 7" id="7"/>
          <p:cNvSpPr/>
          <p:nvPr/>
        </p:nvSpPr>
        <p:spPr>
          <a:xfrm flipH="false" flipV="false" rot="0">
            <a:off x="4924196" y="371243"/>
            <a:ext cx="10194587" cy="1943796"/>
          </a:xfrm>
          <a:custGeom>
            <a:avLst/>
            <a:gdLst/>
            <a:ahLst/>
            <a:cxnLst/>
            <a:rect r="r" b="b" t="t" l="l"/>
            <a:pathLst>
              <a:path h="1943796" w="10194587">
                <a:moveTo>
                  <a:pt x="0" y="0"/>
                </a:moveTo>
                <a:lnTo>
                  <a:pt x="10194587" y="0"/>
                </a:lnTo>
                <a:lnTo>
                  <a:pt x="10194587" y="1943796"/>
                </a:lnTo>
                <a:lnTo>
                  <a:pt x="0" y="1943796"/>
                </a:lnTo>
                <a:lnTo>
                  <a:pt x="0" y="0"/>
                </a:lnTo>
                <a:close/>
              </a:path>
            </a:pathLst>
          </a:custGeom>
          <a:blipFill>
            <a:blip r:embed="rId6"/>
            <a:stretch>
              <a:fillRect l="0" t="0" r="0" b="0"/>
            </a:stretch>
          </a:blipFill>
        </p:spPr>
      </p:sp>
      <p:sp>
        <p:nvSpPr>
          <p:cNvPr name="TextBox 8" id="8"/>
          <p:cNvSpPr txBox="true"/>
          <p:nvPr/>
        </p:nvSpPr>
        <p:spPr>
          <a:xfrm rot="0">
            <a:off x="1028700" y="0"/>
            <a:ext cx="8386077" cy="1370219"/>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EDA</a:t>
            </a:r>
          </a:p>
        </p:txBody>
      </p:sp>
      <p:sp>
        <p:nvSpPr>
          <p:cNvPr name="TextBox 9" id="9"/>
          <p:cNvSpPr txBox="true"/>
          <p:nvPr/>
        </p:nvSpPr>
        <p:spPr>
          <a:xfrm rot="0">
            <a:off x="638739" y="2248364"/>
            <a:ext cx="2735553" cy="1944369"/>
          </a:xfrm>
          <a:prstGeom prst="rect">
            <a:avLst/>
          </a:prstGeom>
        </p:spPr>
        <p:txBody>
          <a:bodyPr anchor="t" rtlCol="false" tIns="0" lIns="0" bIns="0" rIns="0">
            <a:spAutoFit/>
          </a:bodyPr>
          <a:lstStyle/>
          <a:p>
            <a:pPr algn="ctr">
              <a:lnSpc>
                <a:spcPts val="5180"/>
              </a:lnSpc>
            </a:pPr>
            <a:r>
              <a:rPr lang="en-US" sz="3700">
                <a:solidFill>
                  <a:srgbClr val="343434"/>
                </a:solidFill>
                <a:latin typeface="Canva Sans 1 Bold"/>
              </a:rPr>
              <a:t>The number of Sentences</a:t>
            </a:r>
          </a:p>
        </p:txBody>
      </p:sp>
      <p:sp>
        <p:nvSpPr>
          <p:cNvPr name="TextBox 10" id="10"/>
          <p:cNvSpPr txBox="true"/>
          <p:nvPr/>
        </p:nvSpPr>
        <p:spPr>
          <a:xfrm rot="0">
            <a:off x="11000535" y="2410026"/>
            <a:ext cx="3913094" cy="843860"/>
          </a:xfrm>
          <a:prstGeom prst="rect">
            <a:avLst/>
          </a:prstGeom>
        </p:spPr>
        <p:txBody>
          <a:bodyPr anchor="t" rtlCol="false" tIns="0" lIns="0" bIns="0" rIns="0">
            <a:spAutoFit/>
          </a:bodyPr>
          <a:lstStyle/>
          <a:p>
            <a:pPr algn="ctr">
              <a:lnSpc>
                <a:spcPts val="3443"/>
              </a:lnSpc>
            </a:pPr>
            <a:r>
              <a:rPr lang="en-US" sz="2459">
                <a:solidFill>
                  <a:srgbClr val="343434"/>
                </a:solidFill>
                <a:latin typeface="Canva Sans 1"/>
              </a:rPr>
              <a:t>Green columns : No-Spam</a:t>
            </a:r>
          </a:p>
          <a:p>
            <a:pPr>
              <a:lnSpc>
                <a:spcPts val="3443"/>
              </a:lnSpc>
            </a:pPr>
            <a:r>
              <a:rPr lang="en-US" sz="2459">
                <a:solidFill>
                  <a:srgbClr val="343434"/>
                </a:solidFill>
                <a:latin typeface="Canva Sans 1"/>
              </a:rPr>
              <a:t>Yellow columns: Spam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DAFfyDbCwBs</dc:identifier>
  <dcterms:modified xsi:type="dcterms:W3CDTF">2011-08-01T06:04:30Z</dcterms:modified>
  <cp:revision>1</cp:revision>
  <dc:title>Presentation</dc:title>
</cp:coreProperties>
</file>